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7" d="100"/>
          <a:sy n="87" d="100"/>
        </p:scale>
        <p:origin x="61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ชื่อและ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คำอ้างอิงพร้อม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นามบัต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นามบัตรอ้างอิ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จริง หรือ เท็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8/8/2025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8/8/2025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8/8/2025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8/8/2025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8/8/2025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8/8/2025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8/8/2025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ชื่อเรื่อง 3">
            <a:extLst>
              <a:ext uri="{FF2B5EF4-FFF2-40B4-BE49-F238E27FC236}">
                <a16:creationId xmlns:a16="http://schemas.microsoft.com/office/drawing/2014/main" id="{DC138B60-ABB6-470E-876C-B121F95AE9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39818"/>
            <a:ext cx="8596668" cy="1044703"/>
          </a:xfrm>
        </p:spPr>
        <p:txBody>
          <a:bodyPr>
            <a:normAutofit fontScale="90000"/>
          </a:bodyPr>
          <a:lstStyle/>
          <a:p>
            <a:pPr algn="ctr"/>
            <a:r>
              <a:rPr lang="th-TH" dirty="0"/>
              <a:t>ความแตกต่างระหว่าง</a:t>
            </a:r>
            <a:br>
              <a:rPr lang="th-TH" dirty="0"/>
            </a:br>
            <a:r>
              <a:rPr lang="th-TH" dirty="0"/>
              <a:t>การใช้จ่ายเงินสะสม กับ การจ่ายเงินขาดสะสม</a:t>
            </a:r>
          </a:p>
        </p:txBody>
      </p:sp>
      <p:sp>
        <p:nvSpPr>
          <p:cNvPr id="5" name="ตัวแทนข้อความ 4">
            <a:extLst>
              <a:ext uri="{FF2B5EF4-FFF2-40B4-BE49-F238E27FC236}">
                <a16:creationId xmlns:a16="http://schemas.microsoft.com/office/drawing/2014/main" id="{163634B1-4DC3-442D-A69B-5E9611FA74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5745" y="975428"/>
            <a:ext cx="4185623" cy="661986"/>
          </a:xfrm>
        </p:spPr>
        <p:txBody>
          <a:bodyPr/>
          <a:lstStyle/>
          <a:p>
            <a:pPr algn="ctr"/>
            <a:r>
              <a:rPr lang="th-TH" dirty="0">
                <a:solidFill>
                  <a:schemeClr val="accent1">
                    <a:lumMod val="75000"/>
                  </a:schemeClr>
                </a:solidFill>
              </a:rPr>
              <a:t>การใช้จ่ายเงินสะสม	</a:t>
            </a:r>
          </a:p>
        </p:txBody>
      </p:sp>
      <p:sp>
        <p:nvSpPr>
          <p:cNvPr id="6" name="ตัวแทนเนื้อหา 5">
            <a:extLst>
              <a:ext uri="{FF2B5EF4-FFF2-40B4-BE49-F238E27FC236}">
                <a16:creationId xmlns:a16="http://schemas.microsoft.com/office/drawing/2014/main" id="{27E95A2D-9AB6-42A5-8D3B-2CA8E0047F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5746" y="1509823"/>
            <a:ext cx="4185618" cy="5348177"/>
          </a:xfrm>
        </p:spPr>
        <p:txBody>
          <a:bodyPr>
            <a:noAutofit/>
          </a:bodyPr>
          <a:lstStyle/>
          <a:p>
            <a:r>
              <a:rPr lang="th-TH" b="1" u="sng" dirty="0">
                <a:solidFill>
                  <a:schemeClr val="accent1">
                    <a:lumMod val="75000"/>
                  </a:schemeClr>
                </a:solidFill>
              </a:rPr>
              <a:t>ข้อ 97 </a:t>
            </a:r>
            <a:r>
              <a:rPr lang="th-TH" dirty="0"/>
              <a:t>อปท.อาจใช้ง่ายเงินสะสมโดยได้รับอนุมัติจาก        สภาท้องถิ่นภายใต้เงื่อนไข ดังต่อไปนี้                                                              1. กระทำได้เฉพาะภารกิจซึ่งอยู่ในอำนาจหน้าที่ของอปท. เฉพาะค่าครุภัณฑ์ ค่าที่ดินและสิ่งก่อสร้าง                                                          2. ได้ส่งเงินสมทบกองทุนส่งเสริมกิจการของอปท.              3. การกันเงิน (1)ค่าใช้จ่ายด้านบุคลากรไม่น้อยกว่า 3 เดือน (2)กันเงินสะสมไว้อีกร้อยละ 15 ของงบประมาณรายจ่ายประจำปี (3)ต้องมีเงินสะสมคงเหลือ อบจ. ทน. คงเหลือไม่ต่ำกว่า 10 ล้านบาท / ทม. ทต. อบต. คงเหลือไม่ตำกว่า 5 ล้านบาท (4)เมื่อได้รับอนุมัติให้ใช้จ่านเงินสะสม อปท.ต้องดำเนินการก่อหนี้ผูกพัน ให้เสร็จสิ้นภายในระยะเวลาไม่เกินหนึ่งปีถัดไป หากไม่ดำเนินการภายในระยะเวลาที่กำหนดให้เงินสะสมเป็นอันพับไป</a:t>
            </a:r>
          </a:p>
          <a:p>
            <a:r>
              <a:rPr lang="th-TH" b="1" u="sng" dirty="0">
                <a:solidFill>
                  <a:schemeClr val="accent1">
                    <a:lumMod val="75000"/>
                  </a:schemeClr>
                </a:solidFill>
              </a:rPr>
              <a:t>ข้อ 98 </a:t>
            </a:r>
            <a:r>
              <a:rPr lang="th-TH" dirty="0"/>
              <a:t>ในกรณีที่มีภารกิจเร่งด่วนและจำเป็นต้องให้อปท.เป็นผู้ดำเนินการ โดยมีความจำเป็นต้องใช้จ่ายจากงบประมาณของอปท.และงบประมาณ ดังกล่าวไม่เพียงพอและไม่ต้องด้วยเงื่อนไขการใช้เงินสะสมข้อ 97 ปลัดกระทรวงมหาดไทย     อาจอนุมัติยกเว้นให้อปท.ใช้จ่านเงินสะสมได้ โดยความเห็นชอบ รมว.มหาดไทย</a:t>
            </a:r>
          </a:p>
        </p:txBody>
      </p:sp>
      <p:sp>
        <p:nvSpPr>
          <p:cNvPr id="7" name="ตัวแทนข้อความ 6">
            <a:extLst>
              <a:ext uri="{FF2B5EF4-FFF2-40B4-BE49-F238E27FC236}">
                <a16:creationId xmlns:a16="http://schemas.microsoft.com/office/drawing/2014/main" id="{AA5BE91A-3A1F-42D2-87E6-183D2DD159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88383" y="975429"/>
            <a:ext cx="4185618" cy="661986"/>
          </a:xfrm>
        </p:spPr>
        <p:txBody>
          <a:bodyPr/>
          <a:lstStyle/>
          <a:p>
            <a:pPr algn="ctr"/>
            <a:r>
              <a:rPr lang="th-TH" dirty="0">
                <a:solidFill>
                  <a:schemeClr val="accent1">
                    <a:lumMod val="75000"/>
                  </a:schemeClr>
                </a:solidFill>
              </a:rPr>
              <a:t>การจ่ายขาดเงินสะสม</a:t>
            </a:r>
          </a:p>
        </p:txBody>
      </p:sp>
      <p:sp>
        <p:nvSpPr>
          <p:cNvPr id="8" name="ตัวแทนเนื้อหา 7">
            <a:extLst>
              <a:ext uri="{FF2B5EF4-FFF2-40B4-BE49-F238E27FC236}">
                <a16:creationId xmlns:a16="http://schemas.microsoft.com/office/drawing/2014/main" id="{824F7AB3-A17C-4CFB-883E-4F30B52F69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88384" y="1637415"/>
            <a:ext cx="6128966" cy="5220585"/>
          </a:xfrm>
        </p:spPr>
        <p:txBody>
          <a:bodyPr>
            <a:normAutofit/>
          </a:bodyPr>
          <a:lstStyle/>
          <a:p>
            <a:r>
              <a:rPr lang="th-TH" b="1" u="sng" dirty="0">
                <a:solidFill>
                  <a:schemeClr val="accent1">
                    <a:lumMod val="75000"/>
                  </a:schemeClr>
                </a:solidFill>
              </a:rPr>
              <a:t>ข้อ 99 </a:t>
            </a:r>
            <a:r>
              <a:rPr lang="th-TH" dirty="0"/>
              <a:t>กรณีมีค่าใช้จ่ายด้านบุคลากรเพิ่มขึ้นในระหว่างปีงบประมาณ หากมีงบประมาณไม่เพียงพอที่จะจ่ายหรือไม่ได้ตั้งงบประมาณเพื่อการนั้นไว้ ให้จ่ายเงินขาดสะสมได้ โดยได้รับอนุมัติจากผู้บริหารท้องถิ่น ในกรณี ดังต่อไปนี้ (1)มีการรับโอน เลื่อนระดับ เลื่อนขั้นเงินเดือนพนักงานส่วนท้องถิ่น (2)เบิกเงินให้ ผู้บริหารท้องถิ่น ผู้ช่วยผู้บริหารท้องถิ่น สมาชิกสภาท้องถิ่น เลขานุการผู้บริหารท้องถิ่น เลขานุการสภาท้องถิ่น ที่ปรึกษาผู้บริหารท้องถิ่น พนักงานส่วนท้องถิ่น ตลอดจน ลูกจ้างและพนักงานจ้างขององค์กรปกครองส่วนท้องถิ่น ซึ่งมีสิทธิได้รับเงินตามกฎหมายหรือระเบียบที่เกี่ยวข้อง (3)ค่าใช้จ่ายตาม (1) และหรือ (2) ให้ถือเป็นรายจ่ายในปีงบประมาณนั้น</a:t>
            </a:r>
          </a:p>
          <a:p>
            <a:r>
              <a:rPr lang="th-TH" b="1" u="sng" dirty="0">
                <a:solidFill>
                  <a:schemeClr val="accent1">
                    <a:lumMod val="75000"/>
                  </a:schemeClr>
                </a:solidFill>
              </a:rPr>
              <a:t>ข้อ 100 </a:t>
            </a:r>
            <a:r>
              <a:rPr lang="th-TH" dirty="0"/>
              <a:t>ในกรณีฉุกเฉินที่มีสาธารณภัยเกิดขึ้น ให้ผู้บริหารท้องถิ่นอนุมัติให้จ่ายขาดเงินสะสมได้ ตวามจำเป็น โดยให้คำนึงถึงฐานะการเงิน การคลังขององค์ปกครองส่วนท้องถิ่น</a:t>
            </a:r>
          </a:p>
          <a:p>
            <a:r>
              <a:rPr lang="th-TH" b="1" u="sng" dirty="0">
                <a:solidFill>
                  <a:schemeClr val="accent1">
                    <a:lumMod val="75000"/>
                  </a:schemeClr>
                </a:solidFill>
              </a:rPr>
              <a:t>ข้อ 101 </a:t>
            </a:r>
            <a:r>
              <a:rPr lang="th-TH" dirty="0"/>
              <a:t>การวางฎีกาเบิกเงินสะสม ตามข้อ 97 และข้อ 99 ให้ดำเนินการวางฎีกาเบิกเงินสะสมได้เฉพาะตามจำนวนที่จะต้องจ่ายจริงและจะถึงกำหนดเวลาที่ต้องจ่ายเงิน หรือวางฎีกาเบิกเงินสะสมเป็นงวดๆ ตามความจำเป็น</a:t>
            </a:r>
          </a:p>
          <a:p>
            <a:r>
              <a:rPr lang="th-TH" b="1" u="sng" dirty="0">
                <a:solidFill>
                  <a:schemeClr val="accent1">
                    <a:lumMod val="75000"/>
                  </a:schemeClr>
                </a:solidFill>
              </a:rPr>
              <a:t>ข้อ 102 </a:t>
            </a:r>
            <a:r>
              <a:rPr lang="th-TH" dirty="0"/>
              <a:t>ให้หน่วยงานคลังจัดทำรายงานเงินสะสม ณ วันสิ้นเดือนมีนาคมและกันยายนตามแบบรายงานที่กรมส่งเสริมปกครองท้องถิ่นกำหนดให้ส่งสำนักงานส่งเสริมการปกครองท้องถิ่นจังหวัดตรวจสอบแล้วรายงานให้ผู้ว่าราชการทราบภายในเดือนเมษายนและตุลาคมของทุกปี</a:t>
            </a:r>
          </a:p>
        </p:txBody>
      </p:sp>
      <p:pic>
        <p:nvPicPr>
          <p:cNvPr id="23" name="รูปภาพ 22">
            <a:extLst>
              <a:ext uri="{FF2B5EF4-FFF2-40B4-BE49-F238E27FC236}">
                <a16:creationId xmlns:a16="http://schemas.microsoft.com/office/drawing/2014/main" id="{7D9FE9EF-0918-4712-83CA-6967107E6E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415" y="39818"/>
            <a:ext cx="1238250" cy="1238250"/>
          </a:xfrm>
          <a:prstGeom prst="rect">
            <a:avLst/>
          </a:prstGeom>
        </p:spPr>
      </p:pic>
      <p:sp>
        <p:nvSpPr>
          <p:cNvPr id="24" name="กล่องข้อความ 23">
            <a:extLst>
              <a:ext uri="{FF2B5EF4-FFF2-40B4-BE49-F238E27FC236}">
                <a16:creationId xmlns:a16="http://schemas.microsoft.com/office/drawing/2014/main" id="{B4F8F482-F923-46E9-8B73-161820486D40}"/>
              </a:ext>
            </a:extLst>
          </p:cNvPr>
          <p:cNvSpPr txBox="1"/>
          <p:nvPr/>
        </p:nvSpPr>
        <p:spPr>
          <a:xfrm>
            <a:off x="5446834" y="6448850"/>
            <a:ext cx="33029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>
                <a:solidFill>
                  <a:schemeClr val="accent1">
                    <a:lumMod val="75000"/>
                  </a:schemeClr>
                </a:solidFill>
              </a:rPr>
              <a:t>ฝ่ายบริหารงานคลัง องค์การบริหารส่วนจังหวัดระยอง</a:t>
            </a:r>
          </a:p>
        </p:txBody>
      </p:sp>
      <p:sp>
        <p:nvSpPr>
          <p:cNvPr id="9" name="สี่เหลี่ยมผืนผ้า: มุมมน 8">
            <a:extLst>
              <a:ext uri="{FF2B5EF4-FFF2-40B4-BE49-F238E27FC236}">
                <a16:creationId xmlns:a16="http://schemas.microsoft.com/office/drawing/2014/main" id="{49C5E82E-66FE-4102-80F7-A001FEA551F0}"/>
              </a:ext>
            </a:extLst>
          </p:cNvPr>
          <p:cNvSpPr/>
          <p:nvPr/>
        </p:nvSpPr>
        <p:spPr>
          <a:xfrm>
            <a:off x="8243068" y="317625"/>
            <a:ext cx="3891517" cy="893133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h-TH" dirty="0"/>
              <a:t>อ้างอิงจากระเบียบกระทรวงมหาดไทยว่าด้วยการรับเงิน      การเบิกจ่ายเงิน การฝากเงิน การเก็บรักษาเงิน และการตรวจเงินของขององค์กรปกครองส่วนท้องถิ่น พ.ศ. 2566</a:t>
            </a:r>
          </a:p>
        </p:txBody>
      </p:sp>
    </p:spTree>
    <p:extLst>
      <p:ext uri="{BB962C8B-B14F-4D97-AF65-F5344CB8AC3E}">
        <p14:creationId xmlns:p14="http://schemas.microsoft.com/office/powerpoint/2010/main" val="1333745630"/>
      </p:ext>
    </p:extLst>
  </p:cSld>
  <p:clrMapOvr>
    <a:masterClrMapping/>
  </p:clrMapOvr>
</p:sld>
</file>

<file path=ppt/theme/theme1.xml><?xml version="1.0" encoding="utf-8"?>
<a:theme xmlns:a="http://schemas.openxmlformats.org/drawingml/2006/main" name="เหลี่ยมเพชร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82</TotalTime>
  <Words>511</Words>
  <Application>Microsoft Office PowerPoint</Application>
  <PresentationFormat>แบบจอกว้าง</PresentationFormat>
  <Paragraphs>11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3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5" baseType="lpstr">
      <vt:lpstr>Arial</vt:lpstr>
      <vt:lpstr>Trebuchet MS</vt:lpstr>
      <vt:lpstr>Wingdings 3</vt:lpstr>
      <vt:lpstr>เหลี่ยมเพชร</vt:lpstr>
      <vt:lpstr>ความแตกต่างระหว่าง การใช้จ่ายเงินสะสม กับ การจ่ายเงินขาดสะสม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ความแตกต่างระหว่าง การใช้จ่ายเงินสะสม กับ จ่ายเงินขาดสะสม</dc:title>
  <dc:creator>Wanmongkhon Amnuaiphon</dc:creator>
  <cp:lastModifiedBy>Wanmongkhon Amnuaiphon</cp:lastModifiedBy>
  <cp:revision>27</cp:revision>
  <dcterms:created xsi:type="dcterms:W3CDTF">2025-07-30T07:25:51Z</dcterms:created>
  <dcterms:modified xsi:type="dcterms:W3CDTF">2025-08-08T07:43:01Z</dcterms:modified>
</cp:coreProperties>
</file>