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C486A9-50AF-44FF-976C-9AAC9AB1C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645" y="0"/>
            <a:ext cx="8361229" cy="1786270"/>
          </a:xfrm>
        </p:spPr>
        <p:txBody>
          <a:bodyPr/>
          <a:lstStyle/>
          <a:p>
            <a:r>
              <a:rPr lang="th-TH" sz="6600" dirty="0">
                <a:solidFill>
                  <a:schemeClr val="accent6">
                    <a:lumMod val="75000"/>
                  </a:schemeClr>
                </a:solidFill>
              </a:rPr>
              <a:t>หมวด 4</a:t>
            </a:r>
            <a:br>
              <a:rPr lang="th-TH" sz="66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th-TH" sz="6600" dirty="0">
                <a:solidFill>
                  <a:schemeClr val="accent6">
                    <a:lumMod val="75000"/>
                  </a:schemeClr>
                </a:solidFill>
              </a:rPr>
              <a:t>การเบิกเงิน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349C397-1E01-43B2-90D2-90E1BC4E1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646" y="1573620"/>
            <a:ext cx="7515950" cy="4082902"/>
          </a:xfrm>
        </p:spPr>
        <p:txBody>
          <a:bodyPr/>
          <a:lstStyle/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40 </a:t>
            </a:r>
            <a:r>
              <a:rPr lang="th-TH" dirty="0"/>
              <a:t>ก่อนการเบิกจ่ายเงินตามงบประมาณรายจ่ายประจำปีหรืองบประมาณรายจ่ายเพิ่มเติมให้หน่วยงานผู้เบิกยื่นแผนการใช้จ่ายเงินต่อหน่วยงานคลังทุกสามเดือน</a:t>
            </a:r>
          </a:p>
          <a:p>
            <a:pPr algn="l"/>
            <a:r>
              <a:rPr lang="th-TH" dirty="0"/>
              <a:t>	ในกรณีที่มีความจำเป็น อาจปรับแผนการใช้จ่ายเงินของหน่วยงานผู้เบิกได้ตามความเหมาะสม และสอดคล้องกับฐานะการคลังขององค์กรปกครองส่วนท้องถิ่น</a:t>
            </a:r>
          </a:p>
          <a:p>
            <a:pPr algn="l"/>
            <a:r>
              <a:rPr lang="th-TH" dirty="0"/>
              <a:t>	การจัดทำแผนการใช้จ่ายเงินให้เป็นไปตามแบบที่กรมส่งเสริมการปกครองท้องถิ่นกำหนด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41 </a:t>
            </a:r>
            <a:r>
              <a:rPr lang="th-TH" dirty="0"/>
              <a:t>การขอเบิกเงินจากหน่วยงานคลังขององค์กรปกครองส่วนท้องถิ่นตามงบประมาณรายจ่ายประจำปีงบประมาณใด ให้เบิกได้แต่เฉพาะในปีงบประมาณนั้น เว้นแต่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9307EB3-E8C0-4EDD-8C79-5381BAE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8250" cy="1238250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AF37FA31-A9DE-4F8D-836E-0CE807FE37F2}"/>
              </a:ext>
            </a:extLst>
          </p:cNvPr>
          <p:cNvSpPr txBox="1"/>
          <p:nvPr/>
        </p:nvSpPr>
        <p:spPr>
          <a:xfrm>
            <a:off x="1103738" y="5287190"/>
            <a:ext cx="306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6" name="สี่เหลี่ยมผืนผ้า: มุมมน 5">
            <a:extLst>
              <a:ext uri="{FF2B5EF4-FFF2-40B4-BE49-F238E27FC236}">
                <a16:creationId xmlns:a16="http://schemas.microsoft.com/office/drawing/2014/main" id="{49C5E82E-66FE-4102-80F7-A001FEA551F0}"/>
              </a:ext>
            </a:extLst>
          </p:cNvPr>
          <p:cNvSpPr/>
          <p:nvPr/>
        </p:nvSpPr>
        <p:spPr>
          <a:xfrm>
            <a:off x="8300483" y="24214"/>
            <a:ext cx="3891517" cy="8931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rgbClr val="002060"/>
                </a:solidFill>
              </a:rPr>
              <a:t>อ้างอิงจากระเบียบกระทรวงมหาดไทยว่าด้วยการรับเงิน การเบิกจ่ายเงิน การฝากเงิน การเก็บรักษาเงิน และการตรวจเงินขององค์กรปกครองส่วนท้องถิ่น พ.ศ. 2566</a:t>
            </a:r>
          </a:p>
        </p:txBody>
      </p:sp>
    </p:spTree>
    <p:extLst>
      <p:ext uri="{BB962C8B-B14F-4D97-AF65-F5344CB8AC3E}">
        <p14:creationId xmlns:p14="http://schemas.microsoft.com/office/powerpoint/2010/main" val="305481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349C397-1E01-43B2-90D2-90E1BC4E1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0715" y="1117386"/>
            <a:ext cx="9186029" cy="4592298"/>
          </a:xfrm>
        </p:spPr>
        <p:txBody>
          <a:bodyPr>
            <a:normAutofit lnSpcReduction="10000"/>
          </a:bodyPr>
          <a:lstStyle/>
          <a:p>
            <a:pPr algn="l"/>
            <a:r>
              <a:rPr lang="th-TH" dirty="0"/>
              <a:t>(1) เป็นเงินงบประมาณรายจ่ายที่ยิงมิได้ก่อหนี้ผูกพันในปีงบประมาณนั้น และได้รับอนุมัติให้กันเงินไว้ต่อผู้มีอำนาจตามระเบียบแล้ว                                                                 (2) เป็นงบประมาณรายจ่ายที่ได้ก่อหนี้ผูกพันไว้ก่อนสิ้นปีงบประมาณ และได้รับอนุมัติจากผู้บริหารท้องถิ่นให้กันเงินไปจ่ายใน  ปีงบประมาณถัดไป</a:t>
            </a:r>
          </a:p>
          <a:p>
            <a:pPr algn="l"/>
            <a:r>
              <a:rPr lang="th-TH" dirty="0"/>
              <a:t> 	ในกรณีที่มีเงินอุดหนุนที่รัฐบาลให้องค์กรปกครองส่วนท้องถิ่น ที่</a:t>
            </a:r>
            <a:r>
              <a:rPr lang="th-TH" dirty="0" err="1"/>
              <a:t>มิต้</a:t>
            </a:r>
            <a:r>
              <a:rPr lang="th-TH" dirty="0"/>
              <a:t>องจัดทำข้อบัญญัติหรือเทศบัญญัติงบประมาณรายจ่ายประจำปีแต่เบิกจ่ายไม่ทันภายในสิ้นปีงบประมาณที่ผ่านมา เมื่อได้จัดทำรายการในระบบ </a:t>
            </a:r>
            <a:r>
              <a:rPr lang="en-US" dirty="0"/>
              <a:t>E-LAAS </a:t>
            </a:r>
            <a:r>
              <a:rPr lang="th-TH" dirty="0"/>
              <a:t>ไว้แล้ว ก็ให้เบิกจ่ายได้                                                                                              </a:t>
            </a:r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42 </a:t>
            </a:r>
            <a:r>
              <a:rPr lang="th-TH" dirty="0"/>
              <a:t>การเบิกเงินขององค์กรปกครองส่วนท้องถิ่น ให้หน่วยงานผู้เบิกขอเบิกกับหน่วยงานคลังโดยให้หัวหน้างานผู้เบิกเป็นผู้ลงลายมือชื่อเบิกเงินและให้วางฎีกาตามแบบที่กรมส่งเสริมการปกครองท้องถิ่นกำหนด                                                       	ความในวรรคหนึ่ง มิให้ใช้บังคับในกรณีที่กระทรวงการคลังเป็นผู้ดำเนินการแทนองค์กรปกครองส่วนท้องถิ่น 		การขอเบิกเงินทุกกรณีให้ระบุวัตถุประสงค์ที่จะนำเงินนั้นไปจ่ายและห้ามมิให้ขอเบิกจนกว่าจะถึงกำหนดหรือใกล้ถึงกำหนดจ่ายเงิน 	การเบิกเงินต้องมีหลักฐานการเบิกเพื่อประโยชน์ในการตรวจสอบ และให้เจ้าหน้าที่ของหน่วยงานผู้เบิกลงลายมือชื่อรับรองความถูกต้องในหลักฐานการเบิกที่เป็นภาพถ่ายหรือสำเนาทุกฉบับ</a:t>
            </a:r>
          </a:p>
          <a:p>
            <a:pPr algn="l"/>
            <a:r>
              <a:rPr lang="th-TH" dirty="0"/>
              <a:t>                                                                  </a:t>
            </a:r>
          </a:p>
          <a:p>
            <a:pPr algn="l"/>
            <a:endParaRPr lang="th-TH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9307EB3-E8C0-4EDD-8C79-5381BAE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8250" cy="1238250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7CB2F2BA-77BB-43B5-8E26-4F1EDAB120A1}"/>
              </a:ext>
            </a:extLst>
          </p:cNvPr>
          <p:cNvSpPr txBox="1"/>
          <p:nvPr/>
        </p:nvSpPr>
        <p:spPr>
          <a:xfrm>
            <a:off x="1180715" y="5709684"/>
            <a:ext cx="306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413555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349C397-1E01-43B2-90D2-90E1BC4E1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0715" y="1117386"/>
            <a:ext cx="9186029" cy="4592298"/>
          </a:xfrm>
        </p:spPr>
        <p:txBody>
          <a:bodyPr>
            <a:normAutofit lnSpcReduction="10000"/>
          </a:bodyPr>
          <a:lstStyle/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43 </a:t>
            </a:r>
            <a:r>
              <a:rPr lang="th-TH" dirty="0"/>
              <a:t>ฎีกาเบิกเงินจะต้องพิมพ์จำนวนเงินที่ขอเบิกทั้งตัวเลขและตัวอักษรให้ชัดเจนห้ามขูดลบ หากผิดพลาดให้แก้ไขโดยวิธีขีดฆ่าแล้วพิมพ์ใหม่ทั้งจำนวน แล้วให้ผู้เบิกลงลายมือชื่อรับรองการขีดฆ่านั้นด้วย					การพิมพ์จำนวนเงินในฎีกาเบิกเงินที่เป็นตัวอักษร ให้พิมพ์จำนวนที่ขอเบิกให้ชิดคำว่า “ตัวอักษร” หรือขีดเส้นจำนวนเงิน อย่าให้มีช่องว่างที่จะพิมพ์จำนวนเพิ่มเติมให้สูงขึ้นได้						    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44 </a:t>
            </a:r>
            <a:r>
              <a:rPr lang="th-TH" dirty="0"/>
              <a:t>เงินที่เบิกถ้าไม่ได้จ่ายหรือจ่ายไม่หมดให้หน่วยงานผู้เบิกนำส่งคืนหน่วยงานคลังภายในสิบห้าวัน นับจากวันที่ได้รับเงินจาก หน่วยงานคลัง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45 </a:t>
            </a:r>
            <a:r>
              <a:rPr lang="th-TH" dirty="0"/>
              <a:t>การขอเบิกเงินงบประมาณรายจ่ายปีใด ให้วางฎีกาเบิกเงินได้จนถึงวันทำการสุดท้ายของปีนั้น                        		ในกรณีที่ได้มีการกันเงินไว้ ให้วางฎีกาได้จนถึงวันทำการสุดท้ายของระยะเวลาที่กันเงิน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46 </a:t>
            </a:r>
            <a:r>
              <a:rPr lang="th-TH" dirty="0"/>
              <a:t>เงินประเภทใดซึ่งโดยลักษณะจะต้องจ่ายประจำเดือนในวันทำการสิ้นเดือนให้วางฎีกาภายในวันที่ยี่สิบห้าของเดือนนั้น  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47 </a:t>
            </a:r>
            <a:r>
              <a:rPr lang="th-TH" dirty="0"/>
              <a:t>การเบิกเงินซึ่งมีลักษณะเป็นค่าใช้จ่ายประจำ และมีการเรียกเก็บเป็นงวด ๆ หรือค่าใช้จ่ายอื่น ๆ ตามประเภทที่กรมส่งเสริมการปกครองท้องถิ่นกำหนด ให้ถือว่าค่าใช้จ่ายนั้นเกิดขึ้นเมื่อองค์กรปกครองส่วนท้องถิ่นได้รับแจ้งให้ชำระหนี้ และให้นำมาเบิกจ่ายจากงบประมาณรายจ่ายประจำปีที่ได้รับแจ้งให้ชำระหนี้ได้                                                              </a:t>
            </a:r>
          </a:p>
          <a:p>
            <a:pPr algn="l"/>
            <a:endParaRPr lang="th-TH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9307EB3-E8C0-4EDD-8C79-5381BAE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8250" cy="1238250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2FA516D-7F92-43D3-9123-7AC99A8A14CD}"/>
              </a:ext>
            </a:extLst>
          </p:cNvPr>
          <p:cNvSpPr txBox="1"/>
          <p:nvPr/>
        </p:nvSpPr>
        <p:spPr>
          <a:xfrm>
            <a:off x="1180715" y="5709684"/>
            <a:ext cx="306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82637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349C397-1E01-43B2-90D2-90E1BC4E1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0715" y="1117386"/>
            <a:ext cx="9186029" cy="4592298"/>
          </a:xfrm>
        </p:spPr>
        <p:txBody>
          <a:bodyPr>
            <a:normAutofit/>
          </a:bodyPr>
          <a:lstStyle/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48 </a:t>
            </a:r>
            <a:r>
              <a:rPr lang="th-TH" dirty="0"/>
              <a:t>การเบิกเงินเดือน ค่าจ้าง บำเหน็จบำนาญ เงินประจำตำแหน่ง เงินเพิ่ม เงินประโยชน์ตอบแทนอื่น เงินช่วยเหลือและเงินอื่น        ในลักษณะเดียวกัน ให้เป็นไปตามกฎหมาย ระเบียบ ข้อบังคับคำสั่งหรือหนังสือสั่งการของกระทรวงมหาดไทย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49 </a:t>
            </a:r>
            <a:r>
              <a:rPr lang="th-TH" dirty="0"/>
              <a:t>การซื้อ เช่าทรัพย์สิน หรือจ้างทำของ ให้หน่วยงานผู้เบิกรีบดำเนินการวางฎีกาเบิกเงินโดยเร็ว อย่างช้าไม่เกินห้าวันทำการ     นับจากวันที่ได้ตรวจรับทรัพย์สินหรือตรวจรับงานถูกต้อง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50 </a:t>
            </a:r>
            <a:r>
              <a:rPr lang="th-TH" dirty="0"/>
              <a:t>เว้นแต่กรณีที่กำหนดไว้ในข้อ 53 และข้อ 54 การเบิกเงินเพื่อจ่ายเป็นค่าซื้อทรัพย์สินหรือจ้างทำของ 		          ให้มีเอกสารประกอบฎีกา ดังนี้</a:t>
            </a:r>
          </a:p>
          <a:p>
            <a:pPr algn="l"/>
            <a:r>
              <a:rPr lang="th-TH" dirty="0"/>
              <a:t>(1) สัญญาซื้อทรัพย์สิน หรือจ้างทำของหรือเอกสารอื่นอันเป็นหลักฐานแห่งหนี้ เช่น หลักฐานการสั่งซื้อ หรือสั่งจ้าง	         (2) ใบแจ้งหนี้ หรือใบส่งมอบทรัพย์สินหรือมอบงาน						       (3) เอกสารแสดงการตรวจรับทรัพย์สินหรือตรวจรับงาน เอกสารหลักฐานดังกล่าวจะใช้ภาพถ่ายหรือสำเนาซึ่งผู้เบิกลงลายมือชื่อรับรองก็ได้ </a:t>
            </a:r>
          </a:p>
          <a:p>
            <a:pPr algn="l"/>
            <a:endParaRPr lang="th-TH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9307EB3-E8C0-4EDD-8C79-5381BAE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8250" cy="1238250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8BCB4086-253E-437A-8080-9222CB916056}"/>
              </a:ext>
            </a:extLst>
          </p:cNvPr>
          <p:cNvSpPr txBox="1"/>
          <p:nvPr/>
        </p:nvSpPr>
        <p:spPr>
          <a:xfrm>
            <a:off x="1206090" y="5709684"/>
            <a:ext cx="306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298309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349C397-1E01-43B2-90D2-90E1BC4E1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0715" y="1117386"/>
            <a:ext cx="9186029" cy="4592298"/>
          </a:xfrm>
        </p:spPr>
        <p:txBody>
          <a:bodyPr>
            <a:normAutofit/>
          </a:bodyPr>
          <a:lstStyle/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51 </a:t>
            </a:r>
            <a:r>
              <a:rPr lang="th-TH" dirty="0"/>
              <a:t>การเบิกเงินเพื่อจ่ายล่วงหน้าตามสัญญาซื้อทรัพย์สิน หรือจ้างทำของให้มีสัญญาซื้อทรัพย์สินหรือจ้างทำของ หรือหลักฐานอื่นซึ่งแสดงว่าใกล้จะถึงกำหนดจ่ายเงินแล้วประกอบฎีกาด้วยซึ่งจะเป็นภาพถ่ายหรือสำเนาซึ่งผู้เบิกลงลายมือชื่อรับรองก็ได้                  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52 </a:t>
            </a:r>
            <a:r>
              <a:rPr lang="th-TH" dirty="0"/>
              <a:t>การเบิกเงินเพื่อจ่ายเป็นค่าซื้อทรัพย์สิน หรือจ้างทำของ หรือเช่าทรัพย์สิน ให้แสดงรายการทรัพย์สินและจำนวนเงิน เป็นรายประเภทประกอบฎีกาขอเบิกเงิน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53 </a:t>
            </a:r>
            <a:r>
              <a:rPr lang="th-TH" dirty="0"/>
              <a:t>การเบิกเงินเพื่อจ่ายเป็นค่าซื้อที่ดิน ให้มีสัญญาจะซื้อจะขาย หรือสัญญาซื้อขายประกอบฎีกาด้วย ซึ่งจะเป็นภาพถ่ายหรือสำเนาซึ่งผู้เบิกลงลายมือชื่อรับรองก็ได้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54 </a:t>
            </a:r>
            <a:r>
              <a:rPr lang="th-TH" dirty="0"/>
              <a:t>การเบิกเงินในงบดำเนินงาน ให้ทำการเบิกจ่ายได้ตามงบประมาณที่ได้รับอนุมัติและให้มีหลักฐานแสดงว่าเงินจำนวนที่ขอเบิกนี้ถูกต้องตามวัตถุประสงค์และเป็นไปตามกฎหมาย ระเบียบ ข้อบังคับ คำสั่ง หรือหนังสื่อสั่งการกระทรวงมหาดไทย </a:t>
            </a:r>
          </a:p>
          <a:p>
            <a:pPr algn="l"/>
            <a:r>
              <a:rPr lang="th-TH" dirty="0"/>
              <a:t>	การเบิกเงินตามวรรคหนึ่ง หากมีความจำเป็นเร่งด่วนที่เกิดขึ้นโดยไม่ได้คาดหมายไว้ก่อนและไม่อาจดำเนินการตามปกติได้ทัน ผู้รับผิดชอบในการปฎิบัติงานนั้นอาจทดรองจ่ายไปก่อนได้ในกรณีมีวงเงินไม่เกินห้าแสนบาท </a:t>
            </a:r>
          </a:p>
          <a:p>
            <a:pPr algn="l"/>
            <a:endParaRPr lang="th-TH" dirty="0"/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9307EB3-E8C0-4EDD-8C79-5381BAE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8250" cy="1238250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354C8F2-310B-45F8-B137-E664CAA978F6}"/>
              </a:ext>
            </a:extLst>
          </p:cNvPr>
          <p:cNvSpPr txBox="1"/>
          <p:nvPr/>
        </p:nvSpPr>
        <p:spPr>
          <a:xfrm>
            <a:off x="1180715" y="5340352"/>
            <a:ext cx="306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155505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349C397-1E01-43B2-90D2-90E1BC4E1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0715" y="1117386"/>
            <a:ext cx="9186029" cy="4592298"/>
          </a:xfrm>
        </p:spPr>
        <p:txBody>
          <a:bodyPr>
            <a:normAutofit/>
          </a:bodyPr>
          <a:lstStyle/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55 </a:t>
            </a:r>
            <a:r>
              <a:rPr lang="th-TH" dirty="0"/>
              <a:t>การเบิกเงินรายจ่ายงบกลางเป็นค่าใช้จ่ายอย่างใด ให้ปฏิบัติตามกฎหมาย ระเบียบข้อบังคับ คำสั่งหรือหนังสือสั่งการกระทรวงมหาดไทย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56 </a:t>
            </a:r>
            <a:r>
              <a:rPr lang="th-TH" dirty="0"/>
              <a:t>การเบิกเงินในงบเงินอุดหนุนที่องค์กรปกครองส่วนท้องถิ่นมิได้ดำเนินการเองและได้ตั้งงบประมาณเพื่อการนั้นตามระเบียบไว้แล้ว  ให้ดำเนินการได้ตามงบประมาณที่ได้รับอนุมัติ 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57 </a:t>
            </a:r>
            <a:r>
              <a:rPr lang="th-TH" dirty="0"/>
              <a:t>การเบิกเงินนอกงบประมาณ ให้เป็นไปตามวิธ๊การที่กรมส่งเสริมการปกครองท้องถิ่นกำหนด </a:t>
            </a:r>
          </a:p>
          <a:p>
            <a:pPr algn="l"/>
            <a:r>
              <a:rPr lang="th-TH" b="1" dirty="0">
                <a:solidFill>
                  <a:schemeClr val="accent6">
                    <a:lumMod val="75000"/>
                  </a:schemeClr>
                </a:solidFill>
              </a:rPr>
              <a:t>ข้อ 58 </a:t>
            </a:r>
            <a:r>
              <a:rPr lang="th-TH" dirty="0"/>
              <a:t>กรณีที่ต้องจ่ายเงินยืมสำหรับการปฏิบัติราชการที่ติดต่อคาบเกี่ยวจากปีงบประมาณปัจจุบัน ไปถึงปีงบประมาณถัดไป ให้เบิกเงิน ยืมงบประมาณในปีปัจจุบัน โดยให้ถือว่าเป็นรายจ่ายของงบประมาณปีปัจจุบัน และให้ใช้จ่ายเงินยืมคาบเกี่ยวกับปีงบประมาณถัดไป ดังต่อไปนี้</a:t>
            </a:r>
          </a:p>
          <a:p>
            <a:pPr algn="l"/>
            <a:r>
              <a:rPr lang="th-TH" dirty="0"/>
              <a:t>(1) ค่าใช้จ่ายในการเดินทางไปราชการ ไม่เกินหกสิบวันนับแต่วันเริ่มต้นปีงบประมาณใหม่ 			       (2) สำหรับปฏิบัติราชการอื่น ๆ ไม่เกินสามสิบวันนับแต่วันเริ่มต้นปีงบประมาณใหม่</a:t>
            </a:r>
          </a:p>
          <a:p>
            <a:pPr algn="l"/>
            <a:r>
              <a:rPr lang="th-TH" dirty="0"/>
              <a:t> 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39307EB3-E8C0-4EDD-8C79-5381BAE2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8250" cy="1238250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6354C8F2-310B-45F8-B137-E664CAA978F6}"/>
              </a:ext>
            </a:extLst>
          </p:cNvPr>
          <p:cNvSpPr txBox="1"/>
          <p:nvPr/>
        </p:nvSpPr>
        <p:spPr>
          <a:xfrm>
            <a:off x="1180715" y="5709684"/>
            <a:ext cx="306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7030A0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</p:spTree>
    <p:extLst>
      <p:ext uri="{BB962C8B-B14F-4D97-AF65-F5344CB8AC3E}">
        <p14:creationId xmlns:p14="http://schemas.microsoft.com/office/powerpoint/2010/main" val="349684438"/>
      </p:ext>
    </p:extLst>
  </p:cSld>
  <p:clrMapOvr>
    <a:masterClrMapping/>
  </p:clrMapOvr>
</p:sld>
</file>

<file path=ppt/theme/theme1.xml><?xml version="1.0" encoding="utf-8"?>
<a:theme xmlns:a="http://schemas.openxmlformats.org/drawingml/2006/main" name="มุมกรอบ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TM10001105[[fn=มุมกรอบ]]</Template>
  <TotalTime>298</TotalTime>
  <Words>1293</Words>
  <Application>Microsoft Office PowerPoint</Application>
  <PresentationFormat>แบบจอกว้าง</PresentationFormat>
  <Paragraphs>35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8" baseType="lpstr">
      <vt:lpstr>Franklin Gothic Book</vt:lpstr>
      <vt:lpstr>มุมกรอบ</vt:lpstr>
      <vt:lpstr>หมวด 4 การเบิกเงิน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หมวด 4 การเบิกเงิน</dc:title>
  <dc:creator>Wanmongkhon Amnuaiphon</dc:creator>
  <cp:lastModifiedBy>Wanmongkhon Amnuaiphon</cp:lastModifiedBy>
  <cp:revision>44</cp:revision>
  <dcterms:created xsi:type="dcterms:W3CDTF">2025-07-31T10:18:31Z</dcterms:created>
  <dcterms:modified xsi:type="dcterms:W3CDTF">2025-08-08T07:44:10Z</dcterms:modified>
</cp:coreProperties>
</file>