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5201F4-93C4-46B3-9FF7-C09301A35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4423" y="18587"/>
            <a:ext cx="8637073" cy="1238250"/>
          </a:xfrm>
        </p:spPr>
        <p:txBody>
          <a:bodyPr/>
          <a:lstStyle/>
          <a:p>
            <a:r>
              <a:rPr lang="th-TH" dirty="0"/>
              <a:t>การเบิกจ่ายเงินยืม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297AA1D-0B2B-418B-94D7-BBC520283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1182408"/>
            <a:ext cx="8637072" cy="4178594"/>
          </a:xfrm>
        </p:spPr>
        <p:txBody>
          <a:bodyPr>
            <a:normAutofit lnSpcReduction="10000"/>
          </a:bodyPr>
          <a:lstStyle/>
          <a:p>
            <a:pPr algn="l"/>
            <a:r>
              <a:rPr lang="th-TH" sz="2000" b="1" dirty="0">
                <a:solidFill>
                  <a:schemeClr val="accent1"/>
                </a:solidFill>
              </a:rPr>
              <a:t>ข้อ 90 </a:t>
            </a:r>
            <a:r>
              <a:rPr lang="th-TH" sz="2000" dirty="0"/>
              <a:t>การจ่ายเงินยืมจะจ่ายได้แต่เฉพาะที่ผู้ยืมได้ทำสัญญาการยืมเงินและผู้บริหารท้องถิ่นได้อนุมัติให้จ่ายเงินยืมตามสัญญาการยืมแล้วเท่านั้น โดยจะต้องเป็นไปตามเงื่อนไข ดังต่อไปนี้                                                                                  (1) มีงบประมาณเพื่อการนั้นแล้ว                                                                                                                                   (2) ผู้ยืมได้ทำสัญญาการยืมเงินขึ้นสองฉบับ โดยผู้ยืมได้รับเงินตามสัญญาการยืมแล้วให้ลงลายมือชื่อรับเงินในสัญญาการยืมเงินทั้งสองฉบับ พร้อมกับมอบให้องค์กรปกครองส่วนท้องถิ่นผู้ให้ยืมเก็บรักษาไว้เป็นหลักฐานหนึ่งฉบับ ให้ผู้ยืมเก็บไว้หนึ่งฉบับ และรับรองว่าจะปฏิบัติตามระเบียบ ข้อบังคับ หรือคำสั่งที่ได้กำหนดไว้สำหรับเรื่องนั้น และจะนำใบสำคัญคู่จ่ายที่ถูกต้องรวมทั้งเงินเหลือจ่าย ส่งคืนตามที่กำหนดในข้อ 94 ถ้าไม่ส่งตามกำหนดก็จะชดใช้เงินหรือยินยอมให้องค์กรปกครองส่วนท้องถิ่นหักเงินเดือน ค่าจ้าง บำเหน็จบำนาญ หรือเงินอื่นใดอันจะพึงได้รับจากองค์กรปกครองส่วนท้องถิ่นชดใช้เงินยืมนั้น         	กรณีที่ผู้ยืมเงินไม่มีเงินใด ๆ อันจะพึงได้รับจากองค์กรปกครองส่วนท้องถิ่นที่จะหักส่งใช้เงินยืมได้ให้องค์กรปกครองส่วนท้องถิ่นที่จะหักส่งใช้เงินยืมได้ให้องค์กรปกครองส่วนท้องถิ่นกำหนดให้ผู้ยืมหาหลักทรัพย์มาวางประกัน หรือ    หาบุคคลมาทำสัญญาค้ำประกันไว้ต่อองค์กรปกครองส่วนท้องถิ่นด้วย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2DC10D98-2A99-46DB-8DD2-B2CDA5D0D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" y="18586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D1F595A-1F8B-4396-A186-0E44379718B6}"/>
              </a:ext>
            </a:extLst>
          </p:cNvPr>
          <p:cNvSpPr txBox="1"/>
          <p:nvPr/>
        </p:nvSpPr>
        <p:spPr>
          <a:xfrm>
            <a:off x="1774423" y="5361002"/>
            <a:ext cx="386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1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F856CA8B-8A64-4D25-9558-7DE1712019F5}"/>
              </a:ext>
            </a:extLst>
          </p:cNvPr>
          <p:cNvSpPr txBox="1"/>
          <p:nvPr/>
        </p:nvSpPr>
        <p:spPr>
          <a:xfrm>
            <a:off x="6976453" y="5237891"/>
            <a:ext cx="504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C000"/>
                </a:solidFill>
              </a:rPr>
              <a:t>ระเบียบกระทรวงมหาดไทยว่าด้วยการรับเงิน การเบิกจ่ายเงิน การฝากเงิน</a:t>
            </a:r>
          </a:p>
          <a:p>
            <a:r>
              <a:rPr lang="th-TH" dirty="0">
                <a:solidFill>
                  <a:srgbClr val="FFC000"/>
                </a:solidFill>
              </a:rPr>
              <a:t>การเก็บรักษาเงิน และการตรวจเงินขององค์กรปกครองส่วนท้องถิ่น พ.ศ. 2556</a:t>
            </a:r>
          </a:p>
        </p:txBody>
      </p:sp>
    </p:spTree>
    <p:extLst>
      <p:ext uri="{BB962C8B-B14F-4D97-AF65-F5344CB8AC3E}">
        <p14:creationId xmlns:p14="http://schemas.microsoft.com/office/powerpoint/2010/main" val="164674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4B23BD9E-FDCA-4377-9F3F-2C65A1543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" y="18586"/>
            <a:ext cx="1238250" cy="1238250"/>
          </a:xfrm>
          <a:prstGeom prst="rect">
            <a:avLst/>
          </a:prstGeom>
        </p:spPr>
      </p:pic>
      <p:sp>
        <p:nvSpPr>
          <p:cNvPr id="16" name="ชื่อเรื่อง 15">
            <a:extLst>
              <a:ext uri="{FF2B5EF4-FFF2-40B4-BE49-F238E27FC236}">
                <a16:creationId xmlns:a16="http://schemas.microsoft.com/office/drawing/2014/main" id="{0B2FBA7C-0558-4DD5-8EF6-2FF47569C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8587"/>
            <a:ext cx="9291215" cy="1012771"/>
          </a:xfrm>
        </p:spPr>
        <p:txBody>
          <a:bodyPr/>
          <a:lstStyle/>
          <a:p>
            <a:r>
              <a:rPr lang="th-TH" dirty="0"/>
              <a:t>ต่อ</a:t>
            </a:r>
            <a:br>
              <a:rPr lang="th-TH" dirty="0"/>
            </a:br>
            <a:endParaRPr lang="th-TH" dirty="0"/>
          </a:p>
        </p:txBody>
      </p:sp>
      <p:sp>
        <p:nvSpPr>
          <p:cNvPr id="17" name="ตัวแทนเนื้อหา 16">
            <a:extLst>
              <a:ext uri="{FF2B5EF4-FFF2-40B4-BE49-F238E27FC236}">
                <a16:creationId xmlns:a16="http://schemas.microsoft.com/office/drawing/2014/main" id="{667EA2D8-5ED4-4325-90B9-64EBBD908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105786"/>
            <a:ext cx="9291215" cy="4114800"/>
          </a:xfrm>
        </p:spPr>
        <p:txBody>
          <a:bodyPr/>
          <a:lstStyle/>
          <a:p>
            <a:r>
              <a:rPr lang="th-TH" dirty="0"/>
              <a:t>(3) การอนุมัติให้ผู้ยืมเงินเพื่อใช้ในราชการแต่ละราย ให้ผู้มีอำนาจพิจารณาอนุมัติให้ยืมเท่าที่จำเป็นได้เฉพาะผู้มีหน้าที่ต้องปฏิบัติงานนั้น ๆ และห้ามมิให้อนุมัติให้ยืมเงินรายใหม่ในเมื่อผู้ยืมมิได้ชำระคืนรายเก่าให้เสร็จสิ้นไปก่อน                                        ในกรณีเดินทางไปราชการเป็นหมู่คณะ อาจให้ผู้มีสิทธิคนใดคนหนึ่งเป็นผู้ยืมแทน </a:t>
            </a:r>
          </a:p>
          <a:p>
            <a:r>
              <a:rPr lang="th-TH" dirty="0"/>
              <a:t>(4) กรณีครบกำหนดการส่งใช้เงินยืมแล้ว ผู้ยืมยังไม่ชดใช้เงินยืม ให้ผู้บริหารท้องถิ่นมีอำนาจสั่งการให้ผู้ค้างชำระเงินยืมส่งใช้เงินยืมภายในกำหนดเวลาตามที่เห็นสมควร อย่างช้าไม่เกินสามสิบวันนับแต่วันครบกำหนด ถ้าผู้ยืมขัดขืนหรือหลีกเลี่ยงไม่ยอมชดใช้เงินยืมให้นำความใน (2) มาใช้บังคับแล้วรายงานให้ผู้บริหารท้องถิ่นทราบ</a:t>
            </a:r>
          </a:p>
          <a:p>
            <a:r>
              <a:rPr lang="th-TH" dirty="0"/>
              <a:t>(5) ในกรณีที่ผู้ยืมจะต้องพ้นจากตำแหน่ง หรือพ้นจากการปฎิบัติงานให้แก่องค์กรปกครองส่วนท้องถิ่นไม่ว่ากรณีใด ๆ ให้หัวหน้าหน่วยงานคลังมีหน้าที่ตรวจสอบทะเบียนเงินยืมของบุคคลดังกล่าวหากปรากฎว่ายังค้างชำระเงินอยู่ ให้หัวหน้างานคลังเร่งรัดให้เสร็จสิ้นในทันที ก่อนที่ผู้ยืมจะต้องพ้นจากตำแหน่งหน้าที่ไปหรือพ้นจากการปฎิบัติงานให้แก่องค์กรปกครองส่วนท้องถิ่นไปในกรณีที่ผู้ยืมถึงแก่กรรมหรือไม่ยินยอมชดใช้เงินยืม ให้นำความใน (2) มาใช้บังคับโดยอนุโลม</a:t>
            </a:r>
          </a:p>
        </p:txBody>
      </p:sp>
      <p:sp>
        <p:nvSpPr>
          <p:cNvPr id="21" name="ลูกศร: ลง 20">
            <a:extLst>
              <a:ext uri="{FF2B5EF4-FFF2-40B4-BE49-F238E27FC236}">
                <a16:creationId xmlns:a16="http://schemas.microsoft.com/office/drawing/2014/main" id="{AC27D83B-546F-486F-9BDA-8D5389D97760}"/>
              </a:ext>
            </a:extLst>
          </p:cNvPr>
          <p:cNvSpPr/>
          <p:nvPr/>
        </p:nvSpPr>
        <p:spPr>
          <a:xfrm>
            <a:off x="6021572" y="520995"/>
            <a:ext cx="120502" cy="340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7C21FAA1-05C6-40B4-9CD7-5E5469E3186F}"/>
              </a:ext>
            </a:extLst>
          </p:cNvPr>
          <p:cNvSpPr txBox="1"/>
          <p:nvPr/>
        </p:nvSpPr>
        <p:spPr>
          <a:xfrm>
            <a:off x="1707061" y="5352104"/>
            <a:ext cx="386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1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120970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4B23BD9E-FDCA-4377-9F3F-2C65A1543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" y="18586"/>
            <a:ext cx="1238250" cy="1238250"/>
          </a:xfrm>
          <a:prstGeom prst="rect">
            <a:avLst/>
          </a:prstGeom>
        </p:spPr>
      </p:pic>
      <p:sp>
        <p:nvSpPr>
          <p:cNvPr id="16" name="ชื่อเรื่อง 15">
            <a:extLst>
              <a:ext uri="{FF2B5EF4-FFF2-40B4-BE49-F238E27FC236}">
                <a16:creationId xmlns:a16="http://schemas.microsoft.com/office/drawing/2014/main" id="{0B2FBA7C-0558-4DD5-8EF6-2FF47569C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8587"/>
            <a:ext cx="9291215" cy="1012771"/>
          </a:xfrm>
        </p:spPr>
        <p:txBody>
          <a:bodyPr/>
          <a:lstStyle/>
          <a:p>
            <a:r>
              <a:rPr lang="th-TH" dirty="0"/>
              <a:t>ต่อ</a:t>
            </a:r>
            <a:br>
              <a:rPr lang="th-TH" dirty="0"/>
            </a:br>
            <a:endParaRPr lang="th-TH" dirty="0"/>
          </a:p>
        </p:txBody>
      </p:sp>
      <p:sp>
        <p:nvSpPr>
          <p:cNvPr id="17" name="ตัวแทนเนื้อหา 16">
            <a:extLst>
              <a:ext uri="{FF2B5EF4-FFF2-40B4-BE49-F238E27FC236}">
                <a16:creationId xmlns:a16="http://schemas.microsoft.com/office/drawing/2014/main" id="{667EA2D8-5ED4-4325-90B9-64EBBD908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105786"/>
            <a:ext cx="9291215" cy="4114800"/>
          </a:xfrm>
        </p:spPr>
        <p:txBody>
          <a:bodyPr/>
          <a:lstStyle/>
          <a:p>
            <a:r>
              <a:rPr lang="th-TH" dirty="0"/>
              <a:t>(6) การส่งใช้เงินยืมให้หัวหน้าหน่วยงานคลังปฏิบัติ ดังนี้                                                                                                                  	(ก) หมายเหตุจำนวนเงินและวัน เดือน ปี ที่ส่งในสัญญาการยืมเงิน 					(ข) ต้องเก็บรักษาสัญญาการยืมเงินนั้นเป็นเอกสารสำคัญในราชการ				(ค) ถ้ารับคืนเป็นเงินสด ให้ออกใบเสร็จรับเงินให้แก่ผู้ยืมไว้เป็นหลักฐาน				(ง) ให้บันทึกรายการส่งใช้เงินยืมในทะเบียนเงินยืมไว้ด้วย โดยให้ผู้ยืมลงชื่อในทะเบียนเงินยืมสำหรับรายการที่ส่งใช้นั้น       ผู้บริหารท้องถิ่นอาจมอบหมายให้หัวหน้าหน่วยงานคลังที่มีงบเฉพาะการหรือหน่วยงานย่อยอนุมัติการจ่าย เงินยืมตามสัญญาการยืมเงินได้</a:t>
            </a:r>
          </a:p>
          <a:p>
            <a:r>
              <a:rPr lang="th-TH" b="1" dirty="0">
                <a:solidFill>
                  <a:schemeClr val="accent1"/>
                </a:solidFill>
              </a:rPr>
              <a:t>ข้อ 91</a:t>
            </a:r>
            <a:r>
              <a:rPr lang="th-TH" b="1" dirty="0"/>
              <a:t> </a:t>
            </a:r>
            <a:r>
              <a:rPr lang="th-TH" dirty="0"/>
              <a:t>การจ่ายเงินยืมจากเงินนอกงบประมาณ ให้องค์กรปกครองส่วนท้องถิ่นกระทำได้เฉพาะเพื่อใช้จ่ายในการดำเนินงานตามวัตถุประสงค์ของเงินนอกงบประมาณประเภทนั้น หรือกรณีอื่นและได้รับอนุมัติจากผู้บริหารองค์กรปกครองส่วนท้องถิ่นผู้ให้ยืมนั้น </a:t>
            </a:r>
          </a:p>
        </p:txBody>
      </p:sp>
      <p:sp>
        <p:nvSpPr>
          <p:cNvPr id="21" name="ลูกศร: ลง 20">
            <a:extLst>
              <a:ext uri="{FF2B5EF4-FFF2-40B4-BE49-F238E27FC236}">
                <a16:creationId xmlns:a16="http://schemas.microsoft.com/office/drawing/2014/main" id="{AC27D83B-546F-486F-9BDA-8D5389D97760}"/>
              </a:ext>
            </a:extLst>
          </p:cNvPr>
          <p:cNvSpPr/>
          <p:nvPr/>
        </p:nvSpPr>
        <p:spPr>
          <a:xfrm>
            <a:off x="6021572" y="520995"/>
            <a:ext cx="120502" cy="340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7C21FAA1-05C6-40B4-9CD7-5E5469E3186F}"/>
              </a:ext>
            </a:extLst>
          </p:cNvPr>
          <p:cNvSpPr txBox="1"/>
          <p:nvPr/>
        </p:nvSpPr>
        <p:spPr>
          <a:xfrm>
            <a:off x="1596893" y="5295014"/>
            <a:ext cx="386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1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46475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297AA1D-0B2B-418B-94D7-BBC520283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386" y="31412"/>
            <a:ext cx="8637072" cy="5644179"/>
          </a:xfrm>
        </p:spPr>
        <p:txBody>
          <a:bodyPr>
            <a:normAutofit lnSpcReduction="10000"/>
          </a:bodyPr>
          <a:lstStyle/>
          <a:p>
            <a:pPr algn="l"/>
            <a:r>
              <a:rPr lang="th-TH" sz="2000" b="1" dirty="0">
                <a:solidFill>
                  <a:schemeClr val="accent1"/>
                </a:solidFill>
              </a:rPr>
              <a:t>ข้อ 92 </a:t>
            </a:r>
            <a:r>
              <a:rPr lang="th-TH" sz="2000" dirty="0"/>
              <a:t>สัญญาการยืมเงิน สัญญาวางหลักทรัพย์  และสัญญาค้ำประกัน ให้ใช้ตามแบบและวิธีการ ที่กรมส่งเสริมการปกครองท้องถิ่นกำหนด </a:t>
            </a:r>
          </a:p>
          <a:p>
            <a:pPr algn="l"/>
            <a:r>
              <a:rPr lang="th-TH" sz="2000" b="1" dirty="0">
                <a:solidFill>
                  <a:schemeClr val="accent1"/>
                </a:solidFill>
              </a:rPr>
              <a:t>ข้อ 93 </a:t>
            </a:r>
            <a:r>
              <a:rPr lang="th-TH" sz="2000" dirty="0"/>
              <a:t>การเบิกเงินเพื่อจ่ายเป็นเงินยืมให้แก่บุคคลใดในสังกัด ยืมเพื่อปฏิบัติราชการให้กระทำได้เฉพาะรายการ ดังต่อไปนี้</a:t>
            </a:r>
            <a:r>
              <a:rPr lang="th-TH" sz="2000" dirty="0">
                <a:solidFill>
                  <a:schemeClr val="accent1"/>
                </a:solidFill>
              </a:rPr>
              <a:t>        </a:t>
            </a:r>
            <a:r>
              <a:rPr lang="th-TH" sz="2000" dirty="0"/>
              <a:t>(1) รายการค่าจ้างแรงงาน ซึ่งไม่มีกำหนดจ่ายเป็นงวดแน่นอนเป็นประจำ แต่จำเป็นต้องจ่ายให้แต่ละวันหรือแต่ละคราวเมื่อเสร็จงาน</a:t>
            </a:r>
          </a:p>
          <a:p>
            <a:pPr algn="l"/>
            <a:r>
              <a:rPr lang="th-TH" sz="2000" dirty="0"/>
              <a:t>(2) รายการค่าตอบแทน เฉพาะค่าตอบแทนสำหรับบุคคลภายนอกที่ปฏิบัติงานให้แก่องค์กรปกครองส่วนท้องถิ่น และจำเป็นต้องจ่ายแต่ละวันหรือแต่ละคราวเมื่อสิ้นสุดการปฏิบัติงานค่าเบี้ยประชุม</a:t>
            </a:r>
          </a:p>
          <a:p>
            <a:pPr algn="l"/>
            <a:r>
              <a:rPr lang="th-TH" sz="2000" dirty="0"/>
              <a:t>(3) รายการค่าใช้สอยหรือค่าวัสดุที่ไม่ต้องจัดซื้อจัดจ้าง เช่น ค่าใช้จ่ายเดินทางไปราชการ ค่าใช้จ่ายในการฝึกอบรม ค่าใช้จ่ายในการจัดงาน การจัดกิจกรรมสาธารณะ และการจัดการแข่งขันกีฬาขององค์กรปกครองส่วนท้องถิ่น เป็นต้น</a:t>
            </a:r>
          </a:p>
          <a:p>
            <a:pPr algn="l"/>
            <a:r>
              <a:rPr lang="th-TH" sz="2000" dirty="0"/>
              <a:t>(4) ค่าใช้สอยและค่าวัสดุที่มีวงเงินในการจัดซื้อจัดจ้างตามที่คณะกรรมการวินิจฉัยปัญหาการจัดซื้อจัดจ้างและการบริหารพัสดุภาครัฐกำหนด และยกเว้นไม่ต้องทำรายงานขอซื้อขอจ้าง</a:t>
            </a:r>
          </a:p>
          <a:p>
            <a:pPr algn="l"/>
            <a:r>
              <a:rPr lang="th-TH" sz="2000" dirty="0"/>
              <a:t>(5) รายการค่าสาธารณูปโภค เฉพาะค่าบริการไปรษณีย์โทรเลข</a:t>
            </a:r>
          </a:p>
          <a:p>
            <a:pPr algn="l"/>
            <a:r>
              <a:rPr lang="th-TH" sz="2000" dirty="0"/>
              <a:t>(6) รายการที่ตั้งงบประมาณไว้เพื่อจ่ายให้กับผู้มีสิทธิได้รับ เช่น เบี้ยยังชีพ ทุนการศึกษา การให้ความช่วยเหลือนักเรียนค่าใช้จ่ายเพื่อช่วยเหลือประชาชนกรณีช่วยเป็นเงิน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2DC10D98-2A99-46DB-8DD2-B2CDA5D0D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" y="18586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D1F595A-1F8B-4396-A186-0E44379718B6}"/>
              </a:ext>
            </a:extLst>
          </p:cNvPr>
          <p:cNvSpPr txBox="1"/>
          <p:nvPr/>
        </p:nvSpPr>
        <p:spPr>
          <a:xfrm>
            <a:off x="1370386" y="5677495"/>
            <a:ext cx="386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1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0071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297AA1D-0B2B-418B-94D7-BBC520283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386" y="31412"/>
            <a:ext cx="8637072" cy="5644179"/>
          </a:xfrm>
        </p:spPr>
        <p:txBody>
          <a:bodyPr>
            <a:normAutofit lnSpcReduction="10000"/>
          </a:bodyPr>
          <a:lstStyle/>
          <a:p>
            <a:pPr algn="l"/>
            <a:r>
              <a:rPr lang="th-TH" sz="2000" b="1" dirty="0">
                <a:solidFill>
                  <a:schemeClr val="accent1"/>
                </a:solidFill>
              </a:rPr>
              <a:t>ข้อ 94 </a:t>
            </a:r>
            <a:r>
              <a:rPr lang="th-TH" sz="2000" dirty="0"/>
              <a:t>เงินที่ยืมไป ให้ผู้ยืมส่งหลักฐานการจ่ายภายในกำหนดระยะเวลา ดังนี้</a:t>
            </a:r>
          </a:p>
          <a:p>
            <a:pPr algn="l"/>
            <a:r>
              <a:rPr lang="th-TH" sz="2000" dirty="0"/>
              <a:t>(1) กรณีเดินทางกลับภูมิลำเนาเดิม ให้ส่งต่อองค์กรปกครองส่วนท้องถิ่นที่จ่ายเงินให้ยืมโดยทางไปรษณีย์ลงทะเบียนหรือธนาณัติ แล้วแต่กรณี ภายในสามสิบวันนับจากวันที่ได้รับเงิน 					 (2) กรณีเดินทางไปราชการอื่น ให้ส่งต่อองค์ปกครองส่วนท้องถิ่นอื่นผู้ให้ยืมภายในสิบห้าวันนับจากวันกลับมาถึง                (3) การยืมเงินเพื่อปฏิบัติราชการนอกจากตาม (1) หรือ (2) ให้ส่งต่อองค์กรปกครองส่วนท้องถิ่น ผู้ให้ยืมภายในสามสิบวันนับจากวันที่ได้รับเงิน เว้นแต่การยืมเงินเพื่อปฏิบัติราชการ กรณีโครงการที่มีระยะเวลาดำเนินการเกินสามสิบวัน ให้ส่งต่อองค์กรปกครองส่วนท้องถิ่นผู้ให้ยืมภายในสามสิบวันนับจากเสร็จสิ้นโครงการ                                                                               	ในกรณีที่ผู้ยืมได้ส่งหลักฐานการจ่ายเพื่อส่งใช้คืนเงินยืมแล้วมีเหตุต้องทักท้วง ให้องค์กรปกครองส่วนท้องถิ่น     ผู้ให้ยืมแจ้งข้อทักท้วงให้ผู้ยืมทราบโดยด่วน แล้วให้ผู้ยืมปฏิบัติตามคำทักท้วงภายในสิบห้าวันนับจากวันที่ได้รับคำทักท้วง หากผู้ยืมมิได้ดำเนินการตามคำทักท้วงและมิได้ชี้แจ้งเหตุผลให้องค์กรปกครองส่วนท้องถิ่นผู้ให้ยืมทราบ ก็ให้องค์กรปกครองส่วนท้องถิ่นดำเนินการตามเงื่อนไขในสัญญาการยืมเงินโดยถือว่าผู้นั้นยังมิได้ส่งใช้เงินยืมเท่าจำนวนที่ทักท้วงนั้น</a:t>
            </a:r>
          </a:p>
          <a:p>
            <a:pPr algn="l"/>
            <a:r>
              <a:rPr lang="th-TH" sz="2000" b="1" dirty="0">
                <a:solidFill>
                  <a:schemeClr val="accent1"/>
                </a:solidFill>
              </a:rPr>
              <a:t>ข้อ 95 </a:t>
            </a:r>
            <a:r>
              <a:rPr lang="th-TH" sz="2000" dirty="0"/>
              <a:t>เมื่อผู้ยืมส่งหลักฐานการจ่ายเงินหรือเงินเหลือจ่ายที่ยืม (ถ้ามี) ให้หน่วยงานคลังบันทึกการรับคืนในสัญญาการยืมเงิน ถ้ารับคืนเป็นเงินสดให้ออกใบเสร็จรับเงิน พร้อมทั้งออกใบรับใบสำคัญตามแบบที่กรมส่งเสริมการปกครองท้องถิ่นกำหนดให้  ผู้ยืมไว้เป็นหลักฐาน ให้องค์กรปกครองส่วนท้องถิ่นเก็บรักษาสัญญาการยืมเงินซึ่งยังมิได้ชำระคืนให้เสร็จสิ้นไว้ในที่ปลอดภัยอย่าให้สูญหายและเมื่อผู้ยืมได้ชำระคืนเงินยืมเสร็จสิ้นแล้ว ให้เก็บรักษาเช่นเดียวกับหลักฐานการจ่าย</a:t>
            </a:r>
            <a:endParaRPr lang="th-TH" sz="2000" dirty="0">
              <a:solidFill>
                <a:schemeClr val="accent1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2DC10D98-2A99-46DB-8DD2-B2CDA5D0D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" y="18586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D1F595A-1F8B-4396-A186-0E44379718B6}"/>
              </a:ext>
            </a:extLst>
          </p:cNvPr>
          <p:cNvSpPr txBox="1"/>
          <p:nvPr/>
        </p:nvSpPr>
        <p:spPr>
          <a:xfrm>
            <a:off x="1370386" y="5565424"/>
            <a:ext cx="386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1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1895325232"/>
      </p:ext>
    </p:extLst>
  </p:cSld>
  <p:clrMapOvr>
    <a:masterClrMapping/>
  </p:clrMapOvr>
</p:sld>
</file>

<file path=ppt/theme/theme1.xml><?xml version="1.0" encoding="utf-8"?>
<a:theme xmlns:a="http://schemas.openxmlformats.org/drawingml/2006/main" name="แกลเลอรี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TM10001114[[fn=แกลเลอรี]]</Template>
  <TotalTime>527</TotalTime>
  <Words>1379</Words>
  <Application>Microsoft Office PowerPoint</Application>
  <PresentationFormat>แบบจอกว้าง</PresentationFormat>
  <Paragraphs>26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8" baseType="lpstr">
      <vt:lpstr>Arial</vt:lpstr>
      <vt:lpstr>Rockwell</vt:lpstr>
      <vt:lpstr>แกลเลอรี</vt:lpstr>
      <vt:lpstr>การเบิกจ่ายเงินยืม</vt:lpstr>
      <vt:lpstr>ต่อ </vt:lpstr>
      <vt:lpstr>ต่อ 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การเบิกจ่ายเงินยืม</dc:title>
  <dc:creator>Wanmongkhon Amnuaiphon</dc:creator>
  <cp:lastModifiedBy>Wanmongkhon Amnuaiphon</cp:lastModifiedBy>
  <cp:revision>37</cp:revision>
  <dcterms:created xsi:type="dcterms:W3CDTF">2025-07-31T03:59:51Z</dcterms:created>
  <dcterms:modified xsi:type="dcterms:W3CDTF">2025-08-08T07:40:46Z</dcterms:modified>
</cp:coreProperties>
</file>