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BB92F5-A4B9-474F-AC61-69BA483D9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988828"/>
          </a:xfrm>
        </p:spPr>
        <p:txBody>
          <a:bodyPr/>
          <a:lstStyle/>
          <a:p>
            <a:pPr algn="l"/>
            <a:r>
              <a:rPr lang="th-TH" b="1" u="sng" dirty="0"/>
              <a:t>	การตรวจและการอนุมัติฎีกา</a:t>
            </a:r>
          </a:p>
        </p:txBody>
      </p:sp>
      <p:sp>
        <p:nvSpPr>
          <p:cNvPr id="5" name="สี่เหลี่ยมผืนผ้า: มุมมนด้านทแยง 4">
            <a:extLst>
              <a:ext uri="{FF2B5EF4-FFF2-40B4-BE49-F238E27FC236}">
                <a16:creationId xmlns:a16="http://schemas.microsoft.com/office/drawing/2014/main" id="{E8D68622-15A2-4B1F-BB0A-5A26CE7727F5}"/>
              </a:ext>
            </a:extLst>
          </p:cNvPr>
          <p:cNvSpPr/>
          <p:nvPr/>
        </p:nvSpPr>
        <p:spPr>
          <a:xfrm>
            <a:off x="797442" y="988827"/>
            <a:ext cx="5826642" cy="177563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64 </a:t>
            </a:r>
          </a:p>
          <a:p>
            <a:r>
              <a:rPr lang="th-TH" dirty="0"/>
              <a:t>ให้หัวหน้าหน่วยงานคลังหรือเจ้าหน้าที่การเงินที่ได้รับมอบหมายเป็นผู้ตรวจฎีกา เมื่อถูกต้องในสาระสำคัญต่อไปนี้แล้ว ให้เสนอผู้มีอำนาจเพื่ออนุมัติฎีกา </a:t>
            </a:r>
          </a:p>
          <a:p>
            <a:r>
              <a:rPr lang="th-TH" dirty="0"/>
              <a:t>1.มีลายมือชื่อของผู้เบิกเงินถูกต้องตามตัวอย่าง 2.มีหนี้ผูกพัน หรือมีความจำเป็นที่จะต้องจ่ายเงิน และถึงกำหนดหรือใกล้จะถึงกำหนดที่จะต้องจ่ายเงิน 3.มีงบประมาณเพียงพอ รายการถูกต้องตามงบรายจ่ายและประเภทในงบประมาณ 4.มีเอกสารประกอบฎีกาครบถ้วนถูกต้อง</a:t>
            </a:r>
          </a:p>
        </p:txBody>
      </p:sp>
      <p:sp>
        <p:nvSpPr>
          <p:cNvPr id="6" name="สี่เหลี่ยมผืนผ้า: มุมมนด้านทแยง 5">
            <a:extLst>
              <a:ext uri="{FF2B5EF4-FFF2-40B4-BE49-F238E27FC236}">
                <a16:creationId xmlns:a16="http://schemas.microsoft.com/office/drawing/2014/main" id="{91EE3D38-3C13-4826-ABFB-01F4D65A5E78}"/>
              </a:ext>
            </a:extLst>
          </p:cNvPr>
          <p:cNvSpPr/>
          <p:nvPr/>
        </p:nvSpPr>
        <p:spPr>
          <a:xfrm>
            <a:off x="797442" y="2828260"/>
            <a:ext cx="5826642" cy="177563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65</a:t>
            </a:r>
          </a:p>
          <a:p>
            <a:r>
              <a:rPr lang="th-TH" dirty="0"/>
              <a:t>ฎีกาหรือเอกสารประกอบฉบับใดไม่ถูกต้องในสาระสำคัญตามข้อ 64 ให้ผู้ตรวจฎีกาแจ้งให้     ผู้เบิกทราบ เพื่อดำเนินการแก้ไข ถ้าผู้เบิกไม่แก้ไขให้ถูกต้องภายใน 3 วันทำการนับจากวันที่ได้รับทราบ ให้ผู้ตรวจฎีกาคืนฎีกา *ในกรณีที่ฎีกามีข้อผิดพลาดเล็กน้อย ซิ่งมิใช่สาระสำคัญหรือจำนวนเงินที่ขอเบิก ผู้ตรวจฎีกาจะแก้ไขให้ถูกต้องแล้วแจ้งให้ผู้เบิกทราบได้*</a:t>
            </a:r>
          </a:p>
        </p:txBody>
      </p:sp>
      <p:sp>
        <p:nvSpPr>
          <p:cNvPr id="7" name="สี่เหลี่ยมผืนผ้า: มุมมนด้านทแยง 6">
            <a:extLst>
              <a:ext uri="{FF2B5EF4-FFF2-40B4-BE49-F238E27FC236}">
                <a16:creationId xmlns:a16="http://schemas.microsoft.com/office/drawing/2014/main" id="{48B41D20-E119-4CA0-8078-98A9A552086C}"/>
              </a:ext>
            </a:extLst>
          </p:cNvPr>
          <p:cNvSpPr/>
          <p:nvPr/>
        </p:nvSpPr>
        <p:spPr>
          <a:xfrm>
            <a:off x="797442" y="4774019"/>
            <a:ext cx="5826642" cy="1180214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66 </a:t>
            </a:r>
          </a:p>
          <a:p>
            <a:r>
              <a:rPr lang="th-TH" dirty="0"/>
              <a:t>เมื่อฎีกาถูกต้องตามข้อ 64 ให้หัวหน้าหน่วยงานคลัง หรือเจ้าหน้าที่การเงินที่ได้รับมอบหมายนำเสนอผู้บริหารท้องถิ่น หรือผู้ที่บริหารท้องถิ่นมอบหมายเป็นผู้อนุมัติฎีกา</a:t>
            </a:r>
          </a:p>
        </p:txBody>
      </p:sp>
      <p:sp>
        <p:nvSpPr>
          <p:cNvPr id="8" name="สี่เหลี่ยมผืนผ้า: มุมมนด้านทแยง 7">
            <a:extLst>
              <a:ext uri="{FF2B5EF4-FFF2-40B4-BE49-F238E27FC236}">
                <a16:creationId xmlns:a16="http://schemas.microsoft.com/office/drawing/2014/main" id="{2CA0F2CE-17DF-4250-8DA3-30AF2309367D}"/>
              </a:ext>
            </a:extLst>
          </p:cNvPr>
          <p:cNvSpPr/>
          <p:nvPr/>
        </p:nvSpPr>
        <p:spPr>
          <a:xfrm>
            <a:off x="7102549" y="988826"/>
            <a:ext cx="4784651" cy="130780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67</a:t>
            </a:r>
          </a:p>
          <a:p>
            <a:r>
              <a:rPr lang="th-TH" dirty="0"/>
              <a:t>การอนุมัติฎีกาจะกระทำได้ เมื่อสาระสำคัญถูกต้องตามที่กำหนดไว้ในข้อ 64 และผู้ตรวจฎีกาได้ลงลายมือชื่อตรวจฎีกานั้นแล้ว </a:t>
            </a:r>
          </a:p>
          <a:p>
            <a:r>
              <a:rPr lang="th-TH" dirty="0"/>
              <a:t>*กรณีผู้อนุมัติมีเหตุผลสมควร จะอนุมัติฎีกาเป็นเงินจำนวนตำกว่าที่ขอเบิกได้*</a:t>
            </a:r>
          </a:p>
        </p:txBody>
      </p:sp>
      <p:sp>
        <p:nvSpPr>
          <p:cNvPr id="9" name="สี่เหลี่ยมผืนผ้า: มุมมนด้านทแยง 8">
            <a:extLst>
              <a:ext uri="{FF2B5EF4-FFF2-40B4-BE49-F238E27FC236}">
                <a16:creationId xmlns:a16="http://schemas.microsoft.com/office/drawing/2014/main" id="{C6756AE1-58C7-4CBF-9BD2-6D77A5AE5EA8}"/>
              </a:ext>
            </a:extLst>
          </p:cNvPr>
          <p:cNvSpPr/>
          <p:nvPr/>
        </p:nvSpPr>
        <p:spPr>
          <a:xfrm>
            <a:off x="7102549" y="2381691"/>
            <a:ext cx="4784651" cy="141413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68</a:t>
            </a:r>
          </a:p>
          <a:p>
            <a:r>
              <a:rPr lang="th-TH" dirty="0">
                <a:solidFill>
                  <a:schemeClr val="tx1"/>
                </a:solidFill>
              </a:rPr>
              <a:t>การอนุมัติฎีกาเบิกเงินเพื่อจ่ายเป็นค่าซื้อทรัพย์สินหรือจ้างทำของ ในกรณีที่  ไม่มีเหตุทักท้วงให้ดำเนินการให้เสร็จภายใน 3 วันทำการนับถัดจากวันรับฎีกา   ในกรณีที่มีเหตุทักท้วงให้ดำเนินการให้เสร็จภายใน 3 วันทำการนับถัดจากวันที่ผู้เบิกได้แก้ไขถูกต้องแล้ว</a:t>
            </a:r>
            <a:r>
              <a:rPr lang="th-TH" dirty="0"/>
              <a:t> </a:t>
            </a:r>
          </a:p>
        </p:txBody>
      </p:sp>
      <p:sp>
        <p:nvSpPr>
          <p:cNvPr id="10" name="สี่เหลี่ยมผืนผ้า: มุมมนด้านทแยง 9">
            <a:extLst>
              <a:ext uri="{FF2B5EF4-FFF2-40B4-BE49-F238E27FC236}">
                <a16:creationId xmlns:a16="http://schemas.microsoft.com/office/drawing/2014/main" id="{25824F88-151B-4164-9514-D0F0F5E79DE8}"/>
              </a:ext>
            </a:extLst>
          </p:cNvPr>
          <p:cNvSpPr/>
          <p:nvPr/>
        </p:nvSpPr>
        <p:spPr>
          <a:xfrm>
            <a:off x="7102549" y="3870251"/>
            <a:ext cx="4784651" cy="1095154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69 </a:t>
            </a:r>
          </a:p>
          <a:p>
            <a:r>
              <a:rPr lang="th-TH" dirty="0"/>
              <a:t>เมื่อผู้มีอำนาจอนุมัติในฎีกาเบิกเงิน ให้องค์กรปกครองส่วนท้องถิ่นบันทึกรายการเบิกเงินในระบบ </a:t>
            </a:r>
            <a:r>
              <a:rPr lang="en-US" dirty="0"/>
              <a:t>E-LAAS</a:t>
            </a:r>
            <a:endParaRPr lang="th-TH" dirty="0"/>
          </a:p>
        </p:txBody>
      </p:sp>
      <p:sp>
        <p:nvSpPr>
          <p:cNvPr id="11" name="สี่เหลี่ยมผืนผ้า: มุมมนด้านทแยง 10">
            <a:extLst>
              <a:ext uri="{FF2B5EF4-FFF2-40B4-BE49-F238E27FC236}">
                <a16:creationId xmlns:a16="http://schemas.microsoft.com/office/drawing/2014/main" id="{6549D813-EA73-4F7B-A17A-AC5CD40E573F}"/>
              </a:ext>
            </a:extLst>
          </p:cNvPr>
          <p:cNvSpPr/>
          <p:nvPr/>
        </p:nvSpPr>
        <p:spPr>
          <a:xfrm>
            <a:off x="7102549" y="5039833"/>
            <a:ext cx="4784651" cy="1637413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7030A0"/>
                </a:solidFill>
              </a:rPr>
              <a:t>ข้อ 70</a:t>
            </a:r>
          </a:p>
          <a:p>
            <a:r>
              <a:rPr lang="th-TH" dirty="0"/>
              <a:t>เมื่อหน่วยงานที่มีงบประมาณเฉพาะการ หรือหน่วยงานย่อย ได้รับรายการแจ้งหนี้หรือทำรายการคำนวณเงินค่าจ้างแรงงานแล้ว ให้จัดแยกประเภทการจ่ายส่งหน่วยงานคลังเพื่อตรวจสอบและนำเสนอผู้มีอำนาจอนุมัติฎีกาตามข้อ 66 เพื่อขออนุมัติจ่ายเงินตามรายการนั้น ๆ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D831207C-AE4A-4B55-BA16-1575912A4436}"/>
              </a:ext>
            </a:extLst>
          </p:cNvPr>
          <p:cNvSpPr txBox="1"/>
          <p:nvPr/>
        </p:nvSpPr>
        <p:spPr>
          <a:xfrm>
            <a:off x="797442" y="6042100"/>
            <a:ext cx="582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>
                <a:solidFill>
                  <a:srgbClr val="7030A0"/>
                </a:solidFill>
              </a:rPr>
              <a:t>ฝ่ายบริหารงานคลัง </a:t>
            </a:r>
            <a:r>
              <a:rPr lang="th-TH" sz="2800" b="1" dirty="0">
                <a:solidFill>
                  <a:srgbClr val="7030A0"/>
                </a:solidFill>
              </a:rPr>
              <a:t>องค์การบริการส่วนจังหวัดระยอง </a:t>
            </a:r>
          </a:p>
        </p:txBody>
      </p:sp>
      <p:pic>
        <p:nvPicPr>
          <p:cNvPr id="15" name="รูปภาพ 14">
            <a:extLst>
              <a:ext uri="{FF2B5EF4-FFF2-40B4-BE49-F238E27FC236}">
                <a16:creationId xmlns:a16="http://schemas.microsoft.com/office/drawing/2014/main" id="{31CA8FA6-AD7A-47D5-A654-2AAFBAED1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531" y="0"/>
            <a:ext cx="1109920" cy="988826"/>
          </a:xfrm>
          <a:prstGeom prst="rect">
            <a:avLst/>
          </a:prstGeom>
        </p:spPr>
      </p:pic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49C5E82E-66FE-4102-80F7-A001FEA551F0}"/>
              </a:ext>
            </a:extLst>
          </p:cNvPr>
          <p:cNvSpPr/>
          <p:nvPr/>
        </p:nvSpPr>
        <p:spPr>
          <a:xfrm>
            <a:off x="7995683" y="58479"/>
            <a:ext cx="3891517" cy="8931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dirty="0"/>
              <a:t>อ้างอิงจากระเบียบกระทรวงมหาดไทยว่าด้วยการรับเงิน      การเบิกจ่ายเงิน การฝากเงิน การเก็บรักษาเงิน และการตรวจเงินของขององค์กรปกครองส่วนท้องถิ่น พ.ศ. 2566</a:t>
            </a:r>
          </a:p>
        </p:txBody>
      </p:sp>
    </p:spTree>
    <p:extLst>
      <p:ext uri="{BB962C8B-B14F-4D97-AF65-F5344CB8AC3E}">
        <p14:creationId xmlns:p14="http://schemas.microsoft.com/office/powerpoint/2010/main" val="2261175419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</TotalTime>
  <Words>423</Words>
  <Application>Microsoft Office PowerPoint</Application>
  <PresentationFormat>แบบจอกว้าง</PresentationFormat>
  <Paragraphs>19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เหลี่ยมเพชร</vt:lpstr>
      <vt:lpstr> การตรวจและการอนุมัติฎีกา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การตรวจและอนุมัติฎีกา</dc:title>
  <dc:creator>Wanmongkhon Amnuaiphon</dc:creator>
  <cp:lastModifiedBy>Wanmongkhon Amnuaiphon</cp:lastModifiedBy>
  <cp:revision>27</cp:revision>
  <cp:lastPrinted>2025-07-29T04:37:15Z</cp:lastPrinted>
  <dcterms:created xsi:type="dcterms:W3CDTF">2025-07-29T03:38:51Z</dcterms:created>
  <dcterms:modified xsi:type="dcterms:W3CDTF">2025-08-08T07:41:09Z</dcterms:modified>
</cp:coreProperties>
</file>