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7" d="100"/>
          <a:sy n="87" d="100"/>
        </p:scale>
        <p:origin x="61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ชื่อและ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ำอ้างอิงพร้อม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อ้างอิ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จริง หรือ เท็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8939A02B-167C-45B7-A9A2-4E3E843AFF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29995" y="0"/>
            <a:ext cx="8915399" cy="1535963"/>
          </a:xfrm>
        </p:spPr>
        <p:txBody>
          <a:bodyPr>
            <a:normAutofit fontScale="90000"/>
          </a:bodyPr>
          <a:lstStyle/>
          <a:p>
            <a:pPr algn="ctr"/>
            <a:r>
              <a:rPr lang="th-TH" b="1" dirty="0"/>
              <a:t>หมวด 5 </a:t>
            </a:r>
            <a:br>
              <a:rPr lang="th-TH" b="1" dirty="0"/>
            </a:br>
            <a:r>
              <a:rPr lang="th-TH" b="1" dirty="0"/>
              <a:t>การกันเงิน</a:t>
            </a:r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977E9254-3092-47AF-8D44-108A8A132F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81139" y="1583367"/>
            <a:ext cx="8915399" cy="5173182"/>
          </a:xfrm>
        </p:spPr>
        <p:txBody>
          <a:bodyPr>
            <a:normAutofit fontScale="92500" lnSpcReduction="20000"/>
          </a:bodyPr>
          <a:lstStyle/>
          <a:p>
            <a:r>
              <a:rPr lang="th-TH" sz="2400" b="1" dirty="0">
                <a:solidFill>
                  <a:schemeClr val="accent2"/>
                </a:solidFill>
              </a:rPr>
              <a:t>ข้อ 59 </a:t>
            </a:r>
            <a:r>
              <a:rPr lang="th-TH" sz="2400" dirty="0">
                <a:solidFill>
                  <a:schemeClr val="tx1"/>
                </a:solidFill>
              </a:rPr>
              <a:t>กรณีที่องค์กรปกครองส่วนท้องถิ่นได้ก่อหนี้ผูกพันไว้ก่อนสิ้นปี โดยสั่งซื้อหรือสั่งจ้างหรือการเช่าทรัพย์สิน ถ้าเห็นว่าการเบิกเงินไปชำระหนี้ผูกพันไม่ทันสิ้นปี ให้ผู้บริหารท้องถิ่นอนุมัติให้กันเงินไว้เบิกจ่ายในปีถัดไปได้ตามข้อผูกพัน  		           	กรณีที่องค์ปกครองส่วนท้องถิ่นได้กันเงินค่าครุภัณฑ์ ค่าที่ดินและสิ่งก่อสร้างตามวรรคหนึ่งไว้แล้วหากในภายหลังมีการบอกเลิกสัญญา ให้องค์กรปกครองส่วนท้องถิ่นดำเนินการจัดหาผู้ขายหรือผู้รับจ้างรายใหม่โดยนำเงินที่เหลือเป็นส่วนหนึ่งของการจัดหาผู้ขายหรือผู้รับจ้างรายใหม่ เพื่อดำเนินงานในส่วนที่เหลือได้							      </a:t>
            </a:r>
          </a:p>
          <a:p>
            <a:r>
              <a:rPr lang="th-TH" sz="2400" b="1" dirty="0">
                <a:solidFill>
                  <a:schemeClr val="accent2"/>
                </a:solidFill>
              </a:rPr>
              <a:t>ข้อ 60 </a:t>
            </a:r>
            <a:r>
              <a:rPr lang="th-TH" sz="2400" dirty="0">
                <a:solidFill>
                  <a:schemeClr val="tx1"/>
                </a:solidFill>
              </a:rPr>
              <a:t>ให้วางฎีกากันเงินตามแบบที่กรมส่งเสริมการปกครองส่วนท้องถิ่นกำหนดก่อนวันสิ้นปีอย่างน้อยสามสิบวันเว้นแต่มี    เหตุผลสมควร ผู้บริหารท้องถิ่นอาจพิจารณาอนุมัติให้ขยายเวลายื่นขอกันเงินได้ไม่เกินวันทำการสุดท้ายของปีนั้น</a:t>
            </a:r>
          </a:p>
          <a:p>
            <a:r>
              <a:rPr lang="th-TH" sz="2400" b="1" dirty="0">
                <a:solidFill>
                  <a:schemeClr val="accent2"/>
                </a:solidFill>
              </a:rPr>
              <a:t>ข้อ 61 </a:t>
            </a:r>
            <a:r>
              <a:rPr lang="th-TH" sz="2400" dirty="0">
                <a:solidFill>
                  <a:schemeClr val="tx1"/>
                </a:solidFill>
              </a:rPr>
              <a:t>ในกรณีที่มีรายจ่ายค่าครุภัณฑ์ ค่าที่ดินและสิ่งก่อสร้าง ยังมิได้ก่อหนี้ผูกพันแต่มีความจำเป็นต้องใช้จ่ายเงินนั้นต่อไปอีก           ให้องค์กรปกครองส่วนท้องถิ่นรายงานขออนุมัติกันเงินต่อสภาท้องถิ่นได้อีกไม่เกินระยะเวลาหนึ่งปี                                      	กรณีเมื่อสิ้นสุดระยะเวลาการกันเงินตามวรรคหนึ่งแล้ว หากองค์กรปกครองส่วนท้องถิ่นยังมิได้ดำเนินการก่อหนี้ผูกพัน     ให้ขออนุมัติขยายเวลาเบิกจ่ายได้ไม่เกินอีกหนึ่งปีต่อสภาท้องถิ่น                                                                               	กรณีที่องค์กรปกครองส่วนท้องถิ่นได้ก่อหนี้ผูกพันแล้วให้เบิกจ่ายได้ตามข้อผูกพันหากในภายหลังมีการบอกเลิกสัญญา     ให้องค์กรปกครองส่วนท้องถิ่นดำเนินการจัดหาผู้ขายหรือผู้รับจ้างรายใหม่ โดยนำเงินที่เหลือเป็นส่วนหนึ่งของการจัดหาผู้ขายหรือ  ผู้รับจ้างรายใหม่ เพื่อดำเนินงานส่วนที่เหลือได้                                                                                          	เมื่อสิ้นสุดระยะเวลาการกันเงินตามวรรคหนึ่ง หรือขยายเวลาเบิกจ่ายเงินตามวรรคสองแล้วหากยังไม่ได้ดำเนินการ          ก่อหนี้ผูกพัน หรือมีเงินเหลือจ่ายจากเงินดังกล่าว ให้เงินจำนวนนั้นเป็นอันพับไป                               </a:t>
            </a:r>
            <a:r>
              <a:rPr lang="th-TH" sz="2200" dirty="0">
                <a:solidFill>
                  <a:schemeClr val="tx1"/>
                </a:solidFill>
              </a:rPr>
              <a:t>	</a:t>
            </a:r>
            <a:r>
              <a:rPr lang="th-TH" sz="2000" dirty="0">
                <a:solidFill>
                  <a:schemeClr val="tx1"/>
                </a:solidFill>
              </a:rPr>
              <a:t>								                                                          </a:t>
            </a:r>
          </a:p>
        </p:txBody>
      </p:sp>
      <p:pic>
        <p:nvPicPr>
          <p:cNvPr id="5" name="รูปภาพ 4">
            <a:extLst>
              <a:ext uri="{FF2B5EF4-FFF2-40B4-BE49-F238E27FC236}">
                <a16:creationId xmlns:a16="http://schemas.microsoft.com/office/drawing/2014/main" id="{196696BF-4898-4F7A-B647-9684EC15CD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84" y="0"/>
            <a:ext cx="1238250" cy="1238250"/>
          </a:xfrm>
          <a:prstGeom prst="rect">
            <a:avLst/>
          </a:prstGeom>
        </p:spPr>
      </p:pic>
      <p:sp>
        <p:nvSpPr>
          <p:cNvPr id="6" name="กล่องข้อความ 5">
            <a:extLst>
              <a:ext uri="{FF2B5EF4-FFF2-40B4-BE49-F238E27FC236}">
                <a16:creationId xmlns:a16="http://schemas.microsoft.com/office/drawing/2014/main" id="{32B5F37C-4215-408D-8FB6-E6AF6E3246AC}"/>
              </a:ext>
            </a:extLst>
          </p:cNvPr>
          <p:cNvSpPr txBox="1"/>
          <p:nvPr/>
        </p:nvSpPr>
        <p:spPr>
          <a:xfrm>
            <a:off x="1781139" y="6356439"/>
            <a:ext cx="3741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dirty="0">
                <a:solidFill>
                  <a:schemeClr val="accent3"/>
                </a:solidFill>
              </a:rPr>
              <a:t>ฝ่ายบริหารงานคลัง องค์การบริหารส่วนจังหวัดระยอง</a:t>
            </a:r>
          </a:p>
        </p:txBody>
      </p:sp>
      <p:sp>
        <p:nvSpPr>
          <p:cNvPr id="7" name="สี่เหลี่ยมผืนผ้า: มุมมน 6">
            <a:extLst>
              <a:ext uri="{FF2B5EF4-FFF2-40B4-BE49-F238E27FC236}">
                <a16:creationId xmlns:a16="http://schemas.microsoft.com/office/drawing/2014/main" id="{49C5E82E-66FE-4102-80F7-A001FEA551F0}"/>
              </a:ext>
            </a:extLst>
          </p:cNvPr>
          <p:cNvSpPr/>
          <p:nvPr/>
        </p:nvSpPr>
        <p:spPr>
          <a:xfrm>
            <a:off x="8316246" y="13316"/>
            <a:ext cx="3891517" cy="893133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dirty="0"/>
              <a:t>อ้างอิงจากระเบียบกระทรวงมหาดไทยว่าด้วยการรับเงิน         การเบิกจ่ายเงิน การฝากเงิน การเก็บรักษาเงิน และการตรวจเงินของขององค์กรปกครองส่วนท้องถิ่น พ.ศ. 2566</a:t>
            </a:r>
          </a:p>
        </p:txBody>
      </p:sp>
    </p:spTree>
    <p:extLst>
      <p:ext uri="{BB962C8B-B14F-4D97-AF65-F5344CB8AC3E}">
        <p14:creationId xmlns:p14="http://schemas.microsoft.com/office/powerpoint/2010/main" val="3488157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5A57A7E5-253F-444E-8A80-A674BC29CC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1259" y="132908"/>
            <a:ext cx="8915399" cy="2174358"/>
          </a:xfrm>
        </p:spPr>
        <p:txBody>
          <a:bodyPr>
            <a:normAutofit fontScale="90000"/>
          </a:bodyPr>
          <a:lstStyle/>
          <a:p>
            <a:pPr algn="ctr"/>
            <a:r>
              <a:rPr lang="th-TH" b="1" dirty="0"/>
              <a:t>การกันเงิน </a:t>
            </a:r>
            <a:br>
              <a:rPr lang="th-TH" b="1" dirty="0"/>
            </a:br>
            <a:r>
              <a:rPr lang="th-TH" b="1" dirty="0"/>
              <a:t>ต่อ</a:t>
            </a:r>
            <a:br>
              <a:rPr lang="th-TH" b="1" dirty="0"/>
            </a:br>
            <a:endParaRPr lang="th-TH" b="1" dirty="0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657B8A1E-FB26-45AF-9A5F-EC69596EA2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51259" y="2307266"/>
            <a:ext cx="8915399" cy="4338084"/>
          </a:xfrm>
        </p:spPr>
        <p:txBody>
          <a:bodyPr>
            <a:normAutofit/>
          </a:bodyPr>
          <a:lstStyle/>
          <a:p>
            <a:r>
              <a:rPr lang="th-TH" sz="2200" b="1" dirty="0">
                <a:solidFill>
                  <a:schemeClr val="accent2"/>
                </a:solidFill>
              </a:rPr>
              <a:t>ข้อ 62 </a:t>
            </a:r>
            <a:r>
              <a:rPr lang="th-TH" sz="2200" dirty="0">
                <a:solidFill>
                  <a:schemeClr val="tx1"/>
                </a:solidFill>
              </a:rPr>
              <a:t>รายจ่ายเงินเดือน ค่าจ้าง บำเหน็จ บำนาญ เงินประจำตำแหน่ง เงินเพิ่ม เงินช่วยเหลือและเงินอื่นในลักษณะเดียวกัน และค่าตอบแทนที่เรียกชื่ออย่างอื่น ที่มีระเบียบ กฎหมาย กำหนดให้จ่ายในลักษณะเดียวกัน รวมทั้งเงินประโยชน์ตอบแทนอื่น หากเบิกเงินไม่ทันสิ้นปีและมีความจำเป็นต้องใช้จ่ายเงินนั้นต่อไปอีก ให้ผู้บริหารท้องถิ่นอนุมัติกันเงินได้ไม่เกินหกเดือน      		    	เมื่อสิ้นสุดระยะเวลาการกันเงินตามวรรคหนึ่ง หากยังดำเนินการไม่แล้วเสร็จ ให้ขอขยายเวลาการเบิกจ่ายเงินต่อสภาท้องถิ่นได้อีกไม่เกินหกเดือน                                                                                                             	    	เมื่อสิ้นสุดระยะเวลาการกันเงินตามวรรคหนึ่งหรือขยายเวลาเบิกจ่ายเงินตามวรรคสองแล้วหากยังดำเนินการไม่แล้วเสร็จ หรือมีเงินเหลือจ่ายดังกล่าว ให้เงินจำนวนนั้นเป็นอันพับไป</a:t>
            </a:r>
          </a:p>
          <a:p>
            <a:r>
              <a:rPr lang="th-TH" sz="2200" b="1" dirty="0">
                <a:solidFill>
                  <a:schemeClr val="accent2"/>
                </a:solidFill>
              </a:rPr>
              <a:t>ข้อ 63 </a:t>
            </a:r>
            <a:r>
              <a:rPr lang="th-TH" sz="2200" dirty="0">
                <a:solidFill>
                  <a:schemeClr val="tx1"/>
                </a:solidFill>
              </a:rPr>
              <a:t>การขอขยายเวลาเบิกจ่ายเงินตามหมวดนี้ ให้องค์กรปกครองส่วนท้องถิ่นดำเนินการก่อนสิ้นระยะเวลาที่ได้รับอนุมัติให้กันเงิน  </a:t>
            </a:r>
          </a:p>
        </p:txBody>
      </p:sp>
      <p:sp>
        <p:nvSpPr>
          <p:cNvPr id="4" name="ลูกศร: ลง 3">
            <a:extLst>
              <a:ext uri="{FF2B5EF4-FFF2-40B4-BE49-F238E27FC236}">
                <a16:creationId xmlns:a16="http://schemas.microsoft.com/office/drawing/2014/main" id="{DC2D188C-403F-4A07-83FB-AC8F163F9B59}"/>
              </a:ext>
            </a:extLst>
          </p:cNvPr>
          <p:cNvSpPr/>
          <p:nvPr/>
        </p:nvSpPr>
        <p:spPr>
          <a:xfrm>
            <a:off x="6281367" y="1573619"/>
            <a:ext cx="255181" cy="425302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กล่องข้อความ 4">
            <a:extLst>
              <a:ext uri="{FF2B5EF4-FFF2-40B4-BE49-F238E27FC236}">
                <a16:creationId xmlns:a16="http://schemas.microsoft.com/office/drawing/2014/main" id="{BE760122-023B-4413-AC01-77A9405F9B7C}"/>
              </a:ext>
            </a:extLst>
          </p:cNvPr>
          <p:cNvSpPr txBox="1"/>
          <p:nvPr/>
        </p:nvSpPr>
        <p:spPr>
          <a:xfrm>
            <a:off x="1951259" y="6113038"/>
            <a:ext cx="34660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dirty="0">
                <a:solidFill>
                  <a:schemeClr val="accent3"/>
                </a:solidFill>
              </a:rPr>
              <a:t>ฝ่ายบริหารงานคลัง องค์การบริหารส่วนจังหวัดระยอง</a:t>
            </a:r>
          </a:p>
        </p:txBody>
      </p:sp>
      <p:pic>
        <p:nvPicPr>
          <p:cNvPr id="7" name="รูปภาพ 6">
            <a:extLst>
              <a:ext uri="{FF2B5EF4-FFF2-40B4-BE49-F238E27FC236}">
                <a16:creationId xmlns:a16="http://schemas.microsoft.com/office/drawing/2014/main" id="{F454EFC9-3AA2-408A-A8DB-9EACD5FC71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555" y="0"/>
            <a:ext cx="1238250" cy="1238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7593057"/>
      </p:ext>
    </p:extLst>
  </p:cSld>
  <p:clrMapOvr>
    <a:masterClrMapping/>
  </p:clrMapOvr>
</p:sld>
</file>

<file path=ppt/theme/theme1.xml><?xml version="1.0" encoding="utf-8"?>
<a:theme xmlns:a="http://schemas.openxmlformats.org/drawingml/2006/main" name="ช่อ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196</TotalTime>
  <Words>612</Words>
  <Application>Microsoft Office PowerPoint</Application>
  <PresentationFormat>แบบจอกว้าง</PresentationFormat>
  <Paragraphs>10</Paragraphs>
  <Slides>2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3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Wingdings 3</vt:lpstr>
      <vt:lpstr>ช่อ</vt:lpstr>
      <vt:lpstr>หมวด 5  การกันเงิน</vt:lpstr>
      <vt:lpstr>การกันเงิน  ต่อ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หมวด 5  การกันเงิน</dc:title>
  <dc:creator>Wanmongkhon Amnuaiphon</dc:creator>
  <cp:lastModifiedBy>Wanmongkhon Amnuaiphon</cp:lastModifiedBy>
  <cp:revision>30</cp:revision>
  <dcterms:created xsi:type="dcterms:W3CDTF">2025-07-30T08:53:48Z</dcterms:created>
  <dcterms:modified xsi:type="dcterms:W3CDTF">2025-08-08T07:41:41Z</dcterms:modified>
</cp:coreProperties>
</file>